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2"/>
  </p:notesMasterIdLst>
  <p:sldIdLst>
    <p:sldId id="256" r:id="rId5"/>
    <p:sldId id="257" r:id="rId6"/>
    <p:sldId id="261" r:id="rId7"/>
    <p:sldId id="279" r:id="rId8"/>
    <p:sldId id="281" r:id="rId9"/>
    <p:sldId id="283" r:id="rId10"/>
    <p:sldId id="278" r:id="rId11"/>
  </p:sldIdLst>
  <p:sldSz cx="9753600" cy="7315200"/>
  <p:notesSz cx="6858000" cy="9144000"/>
  <p:embeddedFontLst>
    <p:embeddedFont>
      <p:font typeface="Segoe UI" panose="020B0502040204020203" pitchFamily="34" charset="0"/>
      <p:regular r:id="rId13"/>
      <p:bold r:id="rId14"/>
      <p:italic r:id="rId15"/>
      <p:boldItalic r:id="rId16"/>
    </p:embeddedFont>
    <p:embeddedFont>
      <p:font typeface="Segoe UI 1" panose="020B0604020202020204" charset="0"/>
      <p:regular r:id="rId17"/>
    </p:embeddedFont>
    <p:embeddedFont>
      <p:font typeface="Segoe UI 2" panose="020B0604020202020204" charset="0"/>
      <p:regular r:id="rId18"/>
    </p:embeddedFont>
    <p:embeddedFont>
      <p:font typeface="Segoe UI 3" panose="020B0604020202020204" charset="0"/>
      <p:regular r:id="rId19"/>
    </p:embeddedFont>
    <p:embeddedFont>
      <p:font typeface="Segoe UI 4" panose="020B0802040204020203" charset="0"/>
      <p:regular r:id="rId20"/>
    </p:embeddedFont>
    <p:embeddedFont>
      <p:font typeface="Segoe UI 5" panose="020B0604020202020204" charset="0"/>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5055"/>
    <a:srgbClr val="C6C6C6"/>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61" d="100"/>
          <a:sy n="61" d="100"/>
        </p:scale>
        <p:origin x="726"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customXml" Target="../customXml/item3.xml"/><Relationship Id="rId21" Type="http://schemas.openxmlformats.org/officeDocument/2006/relationships/font" Target="fonts/font9.fntdata"/><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font" Target="fonts/font3.fntdata"/><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font" Target="fonts/font7.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2.fntdata"/><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48EEE9-6A3E-41A0-B668-73852147BE57}" type="datetimeFigureOut">
              <a:rPr lang="en-CA" smtClean="0"/>
              <a:t>2025-06-30</a:t>
            </a:fld>
            <a:endParaRPr lang="en-CA"/>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8003AC-9479-4FA6-B685-31D28410F387}" type="slidenum">
              <a:rPr lang="en-CA" smtClean="0"/>
              <a:t>‹#›</a:t>
            </a:fld>
            <a:endParaRPr lang="en-CA"/>
          </a:p>
        </p:txBody>
      </p:sp>
    </p:spTree>
    <p:extLst>
      <p:ext uri="{BB962C8B-B14F-4D97-AF65-F5344CB8AC3E}">
        <p14:creationId xmlns:p14="http://schemas.microsoft.com/office/powerpoint/2010/main" val="2724024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B8003AC-9479-4FA6-B685-31D28410F387}" type="slidenum">
              <a:rPr lang="en-CA" smtClean="0"/>
              <a:t>1</a:t>
            </a:fld>
            <a:endParaRPr lang="en-CA"/>
          </a:p>
        </p:txBody>
      </p:sp>
    </p:spTree>
    <p:extLst>
      <p:ext uri="{BB962C8B-B14F-4D97-AF65-F5344CB8AC3E}">
        <p14:creationId xmlns:p14="http://schemas.microsoft.com/office/powerpoint/2010/main" val="33249083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6/30/2025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6/30/2025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6/30/2025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6/30/2025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svg"/><Relationship Id="rId7" Type="http://schemas.openxmlformats.org/officeDocument/2006/relationships/image" Target="../media/image9.svg"/><Relationship Id="rId12" Type="http://schemas.openxmlformats.org/officeDocument/2006/relationships/hyperlink" Target="https://www.westcoastfamily.org" TargetMode="External"/><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hyperlink" Target="https://www.linkedin.com/company/3532740/admin/feed/posts/" TargetMode="External"/><Relationship Id="rId5" Type="http://schemas.openxmlformats.org/officeDocument/2006/relationships/image" Target="../media/image7.svg"/><Relationship Id="rId10" Type="http://schemas.openxmlformats.org/officeDocument/2006/relationships/hyperlink" Target="https://www.instagram.com/westcoastfamctr/" TargetMode="External"/><Relationship Id="rId4" Type="http://schemas.openxmlformats.org/officeDocument/2006/relationships/image" Target="../media/image6.png"/><Relationship Id="rId9" Type="http://schemas.openxmlformats.org/officeDocument/2006/relationships/hyperlink" Target="https://www.facebook.com/WestcoastFamilyCentr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672649" y="-155141"/>
            <a:ext cx="3080951" cy="7470341"/>
            <a:chOff x="0" y="0"/>
            <a:chExt cx="1561918" cy="3787161"/>
          </a:xfrm>
        </p:grpSpPr>
        <p:sp>
          <p:nvSpPr>
            <p:cNvPr id="3" name="Freeform 3"/>
            <p:cNvSpPr/>
            <p:nvPr/>
          </p:nvSpPr>
          <p:spPr>
            <a:xfrm>
              <a:off x="0" y="0"/>
              <a:ext cx="1561918" cy="3787161"/>
            </a:xfrm>
            <a:custGeom>
              <a:avLst/>
              <a:gdLst/>
              <a:ahLst/>
              <a:cxnLst/>
              <a:rect l="l" t="t" r="r" b="b"/>
              <a:pathLst>
                <a:path w="1561918" h="3787161">
                  <a:moveTo>
                    <a:pt x="0" y="0"/>
                  </a:moveTo>
                  <a:lnTo>
                    <a:pt x="1561918" y="0"/>
                  </a:lnTo>
                  <a:lnTo>
                    <a:pt x="1561918" y="3787161"/>
                  </a:lnTo>
                  <a:lnTo>
                    <a:pt x="0" y="3787161"/>
                  </a:lnTo>
                  <a:close/>
                </a:path>
              </a:pathLst>
            </a:custGeom>
            <a:solidFill>
              <a:srgbClr val="049DD5"/>
            </a:solidFill>
          </p:spPr>
          <p:txBody>
            <a:bodyPr/>
            <a:lstStyle/>
            <a:p>
              <a:endParaRPr lang="en-CA"/>
            </a:p>
          </p:txBody>
        </p:sp>
        <p:sp>
          <p:nvSpPr>
            <p:cNvPr id="4" name="TextBox 4"/>
            <p:cNvSpPr txBox="1"/>
            <p:nvPr/>
          </p:nvSpPr>
          <p:spPr>
            <a:xfrm>
              <a:off x="0" y="-19050"/>
              <a:ext cx="1561918" cy="3806211"/>
            </a:xfrm>
            <a:prstGeom prst="rect">
              <a:avLst/>
            </a:prstGeom>
          </p:spPr>
          <p:txBody>
            <a:bodyPr lIns="27093" tIns="27093" rIns="27093" bIns="27093" rtlCol="0" anchor="ctr"/>
            <a:lstStyle/>
            <a:p>
              <a:pPr algn="ctr">
                <a:lnSpc>
                  <a:spcPts val="1493"/>
                </a:lnSpc>
              </a:pPr>
              <a:endParaRPr/>
            </a:p>
          </p:txBody>
        </p:sp>
      </p:grpSp>
      <p:sp>
        <p:nvSpPr>
          <p:cNvPr id="7" name="Freeform 7"/>
          <p:cNvSpPr/>
          <p:nvPr/>
        </p:nvSpPr>
        <p:spPr>
          <a:xfrm>
            <a:off x="731520" y="460156"/>
            <a:ext cx="2433086" cy="973234"/>
          </a:xfrm>
          <a:custGeom>
            <a:avLst/>
            <a:gdLst/>
            <a:ahLst/>
            <a:cxnLst/>
            <a:rect l="l" t="t" r="r" b="b"/>
            <a:pathLst>
              <a:path w="2433086" h="973234">
                <a:moveTo>
                  <a:pt x="0" y="0"/>
                </a:moveTo>
                <a:lnTo>
                  <a:pt x="2433086" y="0"/>
                </a:lnTo>
                <a:lnTo>
                  <a:pt x="2433086" y="973234"/>
                </a:lnTo>
                <a:lnTo>
                  <a:pt x="0" y="973234"/>
                </a:lnTo>
                <a:lnTo>
                  <a:pt x="0" y="0"/>
                </a:lnTo>
                <a:close/>
              </a:path>
            </a:pathLst>
          </a:custGeom>
          <a:blipFill>
            <a:blip r:embed="rId3"/>
            <a:stretch>
              <a:fillRect/>
            </a:stretch>
          </a:blipFill>
        </p:spPr>
        <p:txBody>
          <a:bodyPr/>
          <a:lstStyle/>
          <a:p>
            <a:endParaRPr lang="en-CA"/>
          </a:p>
        </p:txBody>
      </p:sp>
      <p:pic>
        <p:nvPicPr>
          <p:cNvPr id="14" name="Picture 13" descr="A drum with a stick&#10;&#10;Description automatically generated">
            <a:extLst>
              <a:ext uri="{FF2B5EF4-FFF2-40B4-BE49-F238E27FC236}">
                <a16:creationId xmlns:a16="http://schemas.microsoft.com/office/drawing/2014/main" id="{E5868530-0318-0A0E-3360-ECACD70E0B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21378" y="1153005"/>
            <a:ext cx="4854048" cy="4854048"/>
          </a:xfrm>
          <a:prstGeom prst="rect">
            <a:avLst/>
          </a:prstGeom>
        </p:spPr>
      </p:pic>
      <p:grpSp>
        <p:nvGrpSpPr>
          <p:cNvPr id="8" name="Group 8"/>
          <p:cNvGrpSpPr/>
          <p:nvPr/>
        </p:nvGrpSpPr>
        <p:grpSpPr>
          <a:xfrm>
            <a:off x="0" y="4763860"/>
            <a:ext cx="5123297" cy="1819820"/>
            <a:chOff x="0" y="0"/>
            <a:chExt cx="812800" cy="288711"/>
          </a:xfrm>
        </p:grpSpPr>
        <p:sp>
          <p:nvSpPr>
            <p:cNvPr id="9" name="Freeform 9"/>
            <p:cNvSpPr/>
            <p:nvPr/>
          </p:nvSpPr>
          <p:spPr>
            <a:xfrm>
              <a:off x="0" y="0"/>
              <a:ext cx="812800" cy="288711"/>
            </a:xfrm>
            <a:custGeom>
              <a:avLst/>
              <a:gdLst/>
              <a:ahLst/>
              <a:cxnLst/>
              <a:rect l="l" t="t" r="r" b="b"/>
              <a:pathLst>
                <a:path w="812800" h="288711">
                  <a:moveTo>
                    <a:pt x="0" y="0"/>
                  </a:moveTo>
                  <a:lnTo>
                    <a:pt x="812800" y="0"/>
                  </a:lnTo>
                  <a:lnTo>
                    <a:pt x="812800" y="288711"/>
                  </a:lnTo>
                  <a:lnTo>
                    <a:pt x="0" y="288711"/>
                  </a:lnTo>
                  <a:close/>
                </a:path>
              </a:pathLst>
            </a:custGeom>
            <a:solidFill>
              <a:srgbClr val="F7991D"/>
            </a:solidFill>
          </p:spPr>
          <p:txBody>
            <a:bodyPr/>
            <a:lstStyle/>
            <a:p>
              <a:endParaRPr lang="en-CA" dirty="0"/>
            </a:p>
          </p:txBody>
        </p:sp>
        <p:sp>
          <p:nvSpPr>
            <p:cNvPr id="10" name="TextBox 10"/>
            <p:cNvSpPr txBox="1"/>
            <p:nvPr/>
          </p:nvSpPr>
          <p:spPr>
            <a:xfrm>
              <a:off x="0" y="-28575"/>
              <a:ext cx="812800" cy="317286"/>
            </a:xfrm>
            <a:prstGeom prst="rect">
              <a:avLst/>
            </a:prstGeom>
          </p:spPr>
          <p:txBody>
            <a:bodyPr lIns="50800" tIns="50800" rIns="50800" bIns="50800" rtlCol="0" anchor="ctr"/>
            <a:lstStyle/>
            <a:p>
              <a:pPr algn="ctr">
                <a:lnSpc>
                  <a:spcPts val="2549"/>
                </a:lnSpc>
              </a:pPr>
              <a:endParaRPr/>
            </a:p>
          </p:txBody>
        </p:sp>
      </p:grpSp>
      <p:sp>
        <p:nvSpPr>
          <p:cNvPr id="11" name="TextBox 11"/>
          <p:cNvSpPr txBox="1"/>
          <p:nvPr/>
        </p:nvSpPr>
        <p:spPr>
          <a:xfrm>
            <a:off x="527486" y="5214373"/>
            <a:ext cx="5212080" cy="454420"/>
          </a:xfrm>
          <a:prstGeom prst="rect">
            <a:avLst/>
          </a:prstGeom>
        </p:spPr>
        <p:txBody>
          <a:bodyPr wrap="square" lIns="0" tIns="0" rIns="0" bIns="0" rtlCol="0" anchor="t">
            <a:spAutoFit/>
          </a:bodyPr>
          <a:lstStyle/>
          <a:p>
            <a:pPr marL="0" lvl="0" indent="0" algn="l">
              <a:lnSpc>
                <a:spcPts val="3992"/>
              </a:lnSpc>
            </a:pPr>
            <a:r>
              <a:rPr lang="en-US" sz="2200" dirty="0">
                <a:solidFill>
                  <a:srgbClr val="FFFFFF"/>
                </a:solidFill>
                <a:latin typeface="Segoe UI 1"/>
                <a:ea typeface="Segoe UI 1"/>
                <a:cs typeface="Segoe UI 1"/>
                <a:sym typeface="Segoe UI 1"/>
              </a:rPr>
              <a:t>Indigenous Education Consultant</a:t>
            </a:r>
          </a:p>
        </p:txBody>
      </p:sp>
      <p:sp>
        <p:nvSpPr>
          <p:cNvPr id="12" name="TextBox 12"/>
          <p:cNvSpPr txBox="1"/>
          <p:nvPr/>
        </p:nvSpPr>
        <p:spPr>
          <a:xfrm>
            <a:off x="466064" y="5679997"/>
            <a:ext cx="4105935" cy="613309"/>
          </a:xfrm>
          <a:prstGeom prst="rect">
            <a:avLst/>
          </a:prstGeom>
        </p:spPr>
        <p:txBody>
          <a:bodyPr wrap="square" lIns="0" tIns="0" rIns="0" bIns="0" rtlCol="0" anchor="t">
            <a:spAutoFit/>
          </a:bodyPr>
          <a:lstStyle/>
          <a:p>
            <a:pPr marL="0" lvl="0" indent="0" algn="ctr">
              <a:lnSpc>
                <a:spcPts val="2520"/>
              </a:lnSpc>
              <a:spcBef>
                <a:spcPct val="0"/>
              </a:spcBef>
            </a:pPr>
            <a:r>
              <a:rPr lang="en-US" dirty="0">
                <a:solidFill>
                  <a:srgbClr val="FFFFFF"/>
                </a:solidFill>
                <a:latin typeface="Segoe UI 2"/>
                <a:ea typeface="Segoe UI 2"/>
                <a:cs typeface="Segoe UI 2"/>
                <a:sym typeface="Segoe UI 2"/>
              </a:rPr>
              <a:t>Vancouver Family Preservation and Reunification Services</a:t>
            </a:r>
            <a:endParaRPr lang="en-US" sz="1800" u="none" strike="noStrike" dirty="0">
              <a:solidFill>
                <a:srgbClr val="FFFFFF"/>
              </a:solidFill>
              <a:latin typeface="Segoe UI 2"/>
              <a:ea typeface="Segoe UI 2"/>
              <a:cs typeface="Segoe UI 2"/>
              <a:sym typeface="Segoe UI 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136144" y="1402327"/>
            <a:ext cx="3481312" cy="1248488"/>
          </a:xfrm>
          <a:custGeom>
            <a:avLst/>
            <a:gdLst/>
            <a:ahLst/>
            <a:cxnLst/>
            <a:rect l="l" t="t" r="r" b="b"/>
            <a:pathLst>
              <a:path w="3481312" h="1248488">
                <a:moveTo>
                  <a:pt x="0" y="0"/>
                </a:moveTo>
                <a:lnTo>
                  <a:pt x="3481312" y="0"/>
                </a:lnTo>
                <a:lnTo>
                  <a:pt x="3481312" y="1248487"/>
                </a:lnTo>
                <a:lnTo>
                  <a:pt x="0" y="1248487"/>
                </a:lnTo>
                <a:lnTo>
                  <a:pt x="0" y="0"/>
                </a:lnTo>
                <a:close/>
              </a:path>
            </a:pathLst>
          </a:custGeom>
          <a:blipFill>
            <a:blip r:embed="rId2"/>
            <a:stretch>
              <a:fillRect/>
            </a:stretch>
          </a:blipFill>
        </p:spPr>
        <p:txBody>
          <a:bodyPr/>
          <a:lstStyle/>
          <a:p>
            <a:endParaRPr lang="en-CA"/>
          </a:p>
        </p:txBody>
      </p:sp>
      <p:sp>
        <p:nvSpPr>
          <p:cNvPr id="3" name="TextBox 3"/>
          <p:cNvSpPr txBox="1"/>
          <p:nvPr/>
        </p:nvSpPr>
        <p:spPr>
          <a:xfrm>
            <a:off x="869561" y="2805829"/>
            <a:ext cx="8014477" cy="3178114"/>
          </a:xfrm>
          <a:prstGeom prst="rect">
            <a:avLst/>
          </a:prstGeom>
        </p:spPr>
        <p:txBody>
          <a:bodyPr lIns="0" tIns="0" rIns="0" bIns="0" rtlCol="0" anchor="t">
            <a:spAutoFit/>
          </a:bodyPr>
          <a:lstStyle/>
          <a:p>
            <a:pPr algn="ctr">
              <a:lnSpc>
                <a:spcPts val="2517"/>
              </a:lnSpc>
            </a:pPr>
            <a:r>
              <a:rPr lang="en-US" sz="1798" spc="7" dirty="0">
                <a:solidFill>
                  <a:srgbClr val="4F5055"/>
                </a:solidFill>
                <a:latin typeface="Segoe UI 2"/>
                <a:ea typeface="Segoe UI 2"/>
                <a:cs typeface="Segoe UI 2"/>
                <a:sym typeface="Segoe UI 2"/>
              </a:rPr>
              <a:t>Westcoast Family Centres is privileged to offer person-centered services on the unceded territory of the </a:t>
            </a:r>
            <a:r>
              <a:rPr lang="en-US" sz="1798" spc="7" dirty="0" err="1">
                <a:solidFill>
                  <a:srgbClr val="4F5055"/>
                </a:solidFill>
                <a:latin typeface="Segoe UI 2"/>
                <a:ea typeface="Segoe UI 2"/>
                <a:cs typeface="Segoe UI 2"/>
                <a:sym typeface="Segoe UI 2"/>
              </a:rPr>
              <a:t>kʷikʷəƛ̓əm</a:t>
            </a:r>
            <a:r>
              <a:rPr lang="en-US" sz="1798" spc="7" dirty="0">
                <a:solidFill>
                  <a:srgbClr val="4F5055"/>
                </a:solidFill>
                <a:latin typeface="Segoe UI 2"/>
                <a:ea typeface="Segoe UI 2"/>
                <a:cs typeface="Segoe UI 2"/>
                <a:sym typeface="Segoe UI 2"/>
              </a:rPr>
              <a:t> (Kwikwetlem) First Nation, </a:t>
            </a:r>
            <a:r>
              <a:rPr lang="en-US" sz="1798" spc="7" dirty="0" err="1">
                <a:solidFill>
                  <a:srgbClr val="4F5055"/>
                </a:solidFill>
                <a:latin typeface="Segoe UI 2"/>
                <a:ea typeface="Segoe UI 2"/>
                <a:cs typeface="Segoe UI 2"/>
                <a:sym typeface="Segoe UI 2"/>
              </a:rPr>
              <a:t>q̓ic̓əy</a:t>
            </a:r>
            <a:r>
              <a:rPr lang="en-US" sz="1798" spc="7" dirty="0">
                <a:solidFill>
                  <a:srgbClr val="4F5055"/>
                </a:solidFill>
                <a:latin typeface="Segoe UI 2"/>
                <a:ea typeface="Segoe UI 2"/>
                <a:cs typeface="Segoe UI 2"/>
                <a:sym typeface="Segoe UI 2"/>
              </a:rPr>
              <a:t>̓ (Katzie) First Nation, Kwantlen First Nation, and the Coast Salish People including the territories of the </a:t>
            </a:r>
            <a:r>
              <a:rPr lang="en-US" sz="1798" spc="7" dirty="0" err="1">
                <a:solidFill>
                  <a:srgbClr val="4F5055"/>
                </a:solidFill>
                <a:latin typeface="Segoe UI 2"/>
                <a:ea typeface="Segoe UI 2"/>
                <a:cs typeface="Segoe UI 2"/>
                <a:sym typeface="Segoe UI 2"/>
              </a:rPr>
              <a:t>xʷməθkʷəy̓əm</a:t>
            </a:r>
            <a:r>
              <a:rPr lang="en-US" sz="1798" spc="7" dirty="0">
                <a:solidFill>
                  <a:srgbClr val="4F5055"/>
                </a:solidFill>
                <a:latin typeface="Segoe UI 2"/>
                <a:ea typeface="Segoe UI 2"/>
                <a:cs typeface="Segoe UI 2"/>
                <a:sym typeface="Segoe UI 2"/>
              </a:rPr>
              <a:t> (Musqueam), Skwxwú7mesh </a:t>
            </a:r>
            <a:r>
              <a:rPr lang="en-US" sz="1798" spc="7" dirty="0" err="1">
                <a:solidFill>
                  <a:srgbClr val="4F5055"/>
                </a:solidFill>
                <a:latin typeface="Segoe UI 2"/>
                <a:ea typeface="Segoe UI 2"/>
                <a:cs typeface="Segoe UI 2"/>
                <a:sym typeface="Segoe UI 2"/>
              </a:rPr>
              <a:t>Úxwumixw</a:t>
            </a:r>
            <a:r>
              <a:rPr lang="en-US" sz="1798" spc="7" dirty="0">
                <a:solidFill>
                  <a:srgbClr val="4F5055"/>
                </a:solidFill>
                <a:latin typeface="Segoe UI 2"/>
                <a:ea typeface="Segoe UI 2"/>
                <a:cs typeface="Segoe UI 2"/>
                <a:sym typeface="Segoe UI 2"/>
              </a:rPr>
              <a:t> (Squamish), and </a:t>
            </a:r>
            <a:r>
              <a:rPr lang="en-US" sz="1798" spc="7" dirty="0" err="1">
                <a:solidFill>
                  <a:srgbClr val="4F5055"/>
                </a:solidFill>
                <a:latin typeface="Segoe UI 2"/>
                <a:ea typeface="Segoe UI 2"/>
                <a:cs typeface="Segoe UI 2"/>
                <a:sym typeface="Segoe UI 2"/>
              </a:rPr>
              <a:t>səl̓ilwətaɁɬ</a:t>
            </a:r>
            <a:r>
              <a:rPr lang="en-US" sz="1798" spc="7" dirty="0">
                <a:solidFill>
                  <a:srgbClr val="4F5055"/>
                </a:solidFill>
                <a:latin typeface="Segoe UI 2"/>
                <a:ea typeface="Segoe UI 2"/>
                <a:cs typeface="Segoe UI 2"/>
                <a:sym typeface="Segoe UI 2"/>
              </a:rPr>
              <a:t> (Tsleil-Waututh) Nations.​</a:t>
            </a:r>
          </a:p>
          <a:p>
            <a:pPr algn="ctr">
              <a:lnSpc>
                <a:spcPts val="2517"/>
              </a:lnSpc>
            </a:pPr>
            <a:r>
              <a:rPr lang="en-US" sz="1798" spc="7" dirty="0">
                <a:solidFill>
                  <a:srgbClr val="4F5055"/>
                </a:solidFill>
                <a:latin typeface="Segoe UI 2"/>
                <a:ea typeface="Segoe UI 2"/>
                <a:cs typeface="Segoe UI 2"/>
                <a:sym typeface="Segoe UI 2"/>
              </a:rPr>
              <a:t>​</a:t>
            </a:r>
          </a:p>
          <a:p>
            <a:pPr algn="ctr">
              <a:lnSpc>
                <a:spcPts val="2517"/>
              </a:lnSpc>
            </a:pPr>
            <a:r>
              <a:rPr lang="en-US" sz="1798" spc="7" dirty="0">
                <a:solidFill>
                  <a:srgbClr val="4F5055"/>
                </a:solidFill>
                <a:latin typeface="Segoe UI 2"/>
                <a:ea typeface="Segoe UI 2"/>
                <a:cs typeface="Segoe UI 2"/>
                <a:sym typeface="Segoe UI 2"/>
              </a:rPr>
              <a:t>Our agency stands in solidarity with all Indigenous Nations to repatriate their children back to their home communities ​</a:t>
            </a:r>
          </a:p>
          <a:p>
            <a:pPr algn="ctr">
              <a:lnSpc>
                <a:spcPts val="2517"/>
              </a:lnSpc>
            </a:pPr>
            <a:r>
              <a:rPr lang="en-US" sz="1798" spc="7" dirty="0">
                <a:solidFill>
                  <a:srgbClr val="4F5055"/>
                </a:solidFill>
                <a:latin typeface="Segoe UI 2"/>
                <a:ea typeface="Segoe UI 2"/>
                <a:cs typeface="Segoe UI 2"/>
                <a:sym typeface="Segoe UI 2"/>
              </a:rPr>
              <a:t>and nations.</a:t>
            </a:r>
          </a:p>
          <a:p>
            <a:pPr algn="ctr">
              <a:lnSpc>
                <a:spcPts val="2517"/>
              </a:lnSpc>
              <a:spcBef>
                <a:spcPct val="0"/>
              </a:spcBef>
            </a:pPr>
            <a:endParaRPr lang="en-US" sz="1798" spc="7" dirty="0">
              <a:solidFill>
                <a:srgbClr val="000000"/>
              </a:solidFill>
              <a:latin typeface="Segoe UI 2"/>
              <a:ea typeface="Segoe UI 2"/>
              <a:cs typeface="Segoe UI 2"/>
              <a:sym typeface="Segoe UI 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025629" y="-146240"/>
            <a:ext cx="5003800" cy="7461440"/>
            <a:chOff x="0" y="0"/>
            <a:chExt cx="3173706" cy="4732487"/>
          </a:xfrm>
        </p:grpSpPr>
        <p:sp>
          <p:nvSpPr>
            <p:cNvPr id="3" name="Freeform 3"/>
            <p:cNvSpPr/>
            <p:nvPr/>
          </p:nvSpPr>
          <p:spPr>
            <a:xfrm>
              <a:off x="0" y="0"/>
              <a:ext cx="3173706" cy="4732487"/>
            </a:xfrm>
            <a:custGeom>
              <a:avLst/>
              <a:gdLst/>
              <a:ahLst/>
              <a:cxnLst/>
              <a:rect l="l" t="t" r="r" b="b"/>
              <a:pathLst>
                <a:path w="3173706" h="4732487">
                  <a:moveTo>
                    <a:pt x="0" y="0"/>
                  </a:moveTo>
                  <a:lnTo>
                    <a:pt x="3173706" y="0"/>
                  </a:lnTo>
                  <a:lnTo>
                    <a:pt x="3173706" y="4732487"/>
                  </a:lnTo>
                  <a:lnTo>
                    <a:pt x="0" y="4732487"/>
                  </a:lnTo>
                  <a:close/>
                </a:path>
              </a:pathLst>
            </a:custGeom>
            <a:solidFill>
              <a:srgbClr val="049DD5"/>
            </a:solidFill>
          </p:spPr>
          <p:txBody>
            <a:bodyPr/>
            <a:lstStyle/>
            <a:p>
              <a:endParaRPr lang="en-CA"/>
            </a:p>
          </p:txBody>
        </p:sp>
      </p:grpSp>
      <p:sp>
        <p:nvSpPr>
          <p:cNvPr id="4" name="TextBox 4"/>
          <p:cNvSpPr txBox="1"/>
          <p:nvPr/>
        </p:nvSpPr>
        <p:spPr>
          <a:xfrm>
            <a:off x="2536516" y="1744218"/>
            <a:ext cx="2189792" cy="687936"/>
          </a:xfrm>
          <a:prstGeom prst="rect">
            <a:avLst/>
          </a:prstGeom>
        </p:spPr>
        <p:txBody>
          <a:bodyPr lIns="0" tIns="0" rIns="0" bIns="0" rtlCol="0" anchor="t">
            <a:spAutoFit/>
          </a:bodyPr>
          <a:lstStyle/>
          <a:p>
            <a:pPr algn="ctr">
              <a:lnSpc>
                <a:spcPts val="5657"/>
              </a:lnSpc>
            </a:pPr>
            <a:r>
              <a:rPr lang="en-US" sz="4040">
                <a:solidFill>
                  <a:srgbClr val="F7991D"/>
                </a:solidFill>
                <a:latin typeface="Segoe UI 4"/>
                <a:ea typeface="Segoe UI 4"/>
                <a:cs typeface="Segoe UI 4"/>
                <a:sym typeface="Segoe UI 4"/>
              </a:rPr>
              <a:t>MISSION</a:t>
            </a:r>
          </a:p>
        </p:txBody>
      </p:sp>
      <p:sp>
        <p:nvSpPr>
          <p:cNvPr id="5" name="TextBox 5"/>
          <p:cNvSpPr txBox="1"/>
          <p:nvPr/>
        </p:nvSpPr>
        <p:spPr>
          <a:xfrm>
            <a:off x="5240651" y="1744218"/>
            <a:ext cx="2078170" cy="687936"/>
          </a:xfrm>
          <a:prstGeom prst="rect">
            <a:avLst/>
          </a:prstGeom>
        </p:spPr>
        <p:txBody>
          <a:bodyPr lIns="0" tIns="0" rIns="0" bIns="0" rtlCol="0" anchor="t">
            <a:spAutoFit/>
          </a:bodyPr>
          <a:lstStyle/>
          <a:p>
            <a:pPr algn="ctr">
              <a:lnSpc>
                <a:spcPts val="5657"/>
              </a:lnSpc>
            </a:pPr>
            <a:r>
              <a:rPr lang="en-US" sz="4040">
                <a:solidFill>
                  <a:srgbClr val="FFFFFF"/>
                </a:solidFill>
                <a:latin typeface="Segoe UI 4"/>
                <a:ea typeface="Segoe UI 4"/>
                <a:cs typeface="Segoe UI 4"/>
                <a:sym typeface="Segoe UI 4"/>
              </a:rPr>
              <a:t>VISION</a:t>
            </a:r>
          </a:p>
        </p:txBody>
      </p:sp>
      <p:sp>
        <p:nvSpPr>
          <p:cNvPr id="6" name="TextBox 6"/>
          <p:cNvSpPr txBox="1"/>
          <p:nvPr/>
        </p:nvSpPr>
        <p:spPr>
          <a:xfrm>
            <a:off x="1132120" y="2619063"/>
            <a:ext cx="3624668" cy="1213158"/>
          </a:xfrm>
          <a:prstGeom prst="rect">
            <a:avLst/>
          </a:prstGeom>
        </p:spPr>
        <p:txBody>
          <a:bodyPr lIns="0" tIns="0" rIns="0" bIns="0" rtlCol="0" anchor="t">
            <a:spAutoFit/>
          </a:bodyPr>
          <a:lstStyle/>
          <a:p>
            <a:pPr algn="r">
              <a:lnSpc>
                <a:spcPts val="2433"/>
              </a:lnSpc>
              <a:spcBef>
                <a:spcPct val="0"/>
              </a:spcBef>
            </a:pPr>
            <a:r>
              <a:rPr lang="en-US" sz="1737" spc="86">
                <a:solidFill>
                  <a:srgbClr val="4F5055"/>
                </a:solidFill>
                <a:latin typeface="Segoe UI 5"/>
                <a:ea typeface="Segoe UI 5"/>
                <a:cs typeface="Segoe UI 5"/>
                <a:sym typeface="Segoe UI 5"/>
              </a:rPr>
              <a:t>Westcoast Family Centres Society strengthens relationships between children and families and between families and their communities.</a:t>
            </a:r>
          </a:p>
        </p:txBody>
      </p:sp>
      <p:sp>
        <p:nvSpPr>
          <p:cNvPr id="7" name="TextBox 7"/>
          <p:cNvSpPr txBox="1"/>
          <p:nvPr/>
        </p:nvSpPr>
        <p:spPr>
          <a:xfrm>
            <a:off x="5271131" y="2619063"/>
            <a:ext cx="3319868" cy="908358"/>
          </a:xfrm>
          <a:prstGeom prst="rect">
            <a:avLst/>
          </a:prstGeom>
        </p:spPr>
        <p:txBody>
          <a:bodyPr lIns="0" tIns="0" rIns="0" bIns="0" rtlCol="0" anchor="t">
            <a:spAutoFit/>
          </a:bodyPr>
          <a:lstStyle/>
          <a:p>
            <a:pPr algn="l">
              <a:lnSpc>
                <a:spcPts val="2433"/>
              </a:lnSpc>
            </a:pPr>
            <a:r>
              <a:rPr lang="en-US" sz="1737" spc="86">
                <a:solidFill>
                  <a:srgbClr val="FFFFFF"/>
                </a:solidFill>
                <a:latin typeface="Segoe UI 5"/>
                <a:ea typeface="Segoe UI 5"/>
                <a:cs typeface="Segoe UI 5"/>
                <a:sym typeface="Segoe UI 5"/>
              </a:rPr>
              <a:t>All families reach their full potential.</a:t>
            </a:r>
          </a:p>
          <a:p>
            <a:pPr algn="l">
              <a:lnSpc>
                <a:spcPts val="2433"/>
              </a:lnSpc>
              <a:spcBef>
                <a:spcPct val="0"/>
              </a:spcBef>
            </a:pPr>
            <a:endParaRPr lang="en-US" sz="1737" spc="86">
              <a:solidFill>
                <a:srgbClr val="FFFFFF"/>
              </a:solidFill>
              <a:latin typeface="Segoe UI 5"/>
              <a:ea typeface="Segoe UI 5"/>
              <a:cs typeface="Segoe UI 5"/>
              <a:sym typeface="Segoe UI 5"/>
            </a:endParaRPr>
          </a:p>
        </p:txBody>
      </p:sp>
      <p:sp>
        <p:nvSpPr>
          <p:cNvPr id="8" name="Freeform 8"/>
          <p:cNvSpPr/>
          <p:nvPr/>
        </p:nvSpPr>
        <p:spPr>
          <a:xfrm>
            <a:off x="731520" y="6097063"/>
            <a:ext cx="2433086" cy="973234"/>
          </a:xfrm>
          <a:custGeom>
            <a:avLst/>
            <a:gdLst/>
            <a:ahLst/>
            <a:cxnLst/>
            <a:rect l="l" t="t" r="r" b="b"/>
            <a:pathLst>
              <a:path w="2433086" h="973234">
                <a:moveTo>
                  <a:pt x="0" y="0"/>
                </a:moveTo>
                <a:lnTo>
                  <a:pt x="2433086" y="0"/>
                </a:lnTo>
                <a:lnTo>
                  <a:pt x="2433086" y="973234"/>
                </a:lnTo>
                <a:lnTo>
                  <a:pt x="0" y="973234"/>
                </a:lnTo>
                <a:lnTo>
                  <a:pt x="0" y="0"/>
                </a:lnTo>
                <a:close/>
              </a:path>
            </a:pathLst>
          </a:custGeom>
          <a:blipFill>
            <a:blip r:embed="rId2"/>
            <a:stretch>
              <a:fillRect/>
            </a:stretch>
          </a:blipFill>
        </p:spPr>
        <p:txBody>
          <a:bodyPr/>
          <a:lstStyle/>
          <a:p>
            <a:endParaRPr lang="en-CA"/>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4D999C2-97B0-83D1-7714-2177455D9C14}"/>
              </a:ext>
            </a:extLst>
          </p:cNvPr>
          <p:cNvSpPr txBox="1"/>
          <p:nvPr/>
        </p:nvSpPr>
        <p:spPr>
          <a:xfrm>
            <a:off x="26276" y="61521"/>
            <a:ext cx="9753600" cy="7558479"/>
          </a:xfrm>
          <a:prstGeom prst="rect">
            <a:avLst/>
          </a:prstGeom>
          <a:noFill/>
        </p:spPr>
        <p:txBody>
          <a:bodyPr wrap="square">
            <a:spAutoFit/>
          </a:bodyPr>
          <a:lstStyle/>
          <a:p>
            <a:r>
              <a:rPr lang="en-CA" sz="2400" b="1" dirty="0">
                <a:effectLst/>
                <a:latin typeface="Aptos" panose="020B0004020202020204" pitchFamily="34" charset="0"/>
                <a:ea typeface="Aptos" panose="020B0004020202020204" pitchFamily="34" charset="0"/>
                <a:cs typeface="Times New Roman" panose="02020603050405020304" pitchFamily="18" charset="0"/>
              </a:rPr>
              <a:t>Vancouver Family Preservation and Reunification Services </a:t>
            </a:r>
            <a:endParaRPr lang="en-CA" sz="2400" b="1" dirty="0">
              <a:effectLst/>
              <a:latin typeface="Aptos" panose="020B0004020202020204" pitchFamily="34" charset="0"/>
              <a:ea typeface="Aptos" panose="020B0004020202020204" pitchFamily="34" charset="0"/>
              <a:cs typeface="Aptos" panose="020B0004020202020204" pitchFamily="34" charset="0"/>
            </a:endParaRPr>
          </a:p>
          <a:p>
            <a:r>
              <a:rPr lang="en-CA" sz="2400" b="1" dirty="0">
                <a:effectLst/>
                <a:latin typeface="Aptos" panose="020B0004020202020204" pitchFamily="34" charset="0"/>
                <a:ea typeface="Aptos" panose="020B0004020202020204" pitchFamily="34" charset="0"/>
                <a:cs typeface="Times New Roman" panose="02020603050405020304" pitchFamily="18" charset="0"/>
              </a:rPr>
              <a:t>Program Overview</a:t>
            </a:r>
            <a:endParaRPr lang="en-CA" sz="2400" b="1" dirty="0">
              <a:effectLst/>
              <a:latin typeface="Aptos" panose="020B0004020202020204" pitchFamily="34" charset="0"/>
              <a:ea typeface="Aptos" panose="020B0004020202020204" pitchFamily="34" charset="0"/>
              <a:cs typeface="Aptos" panose="020B0004020202020204" pitchFamily="34" charset="0"/>
            </a:endParaRPr>
          </a:p>
          <a:p>
            <a:r>
              <a:rPr lang="en-CA" sz="2400" b="1" dirty="0">
                <a:effectLst/>
                <a:latin typeface="Aptos" panose="020B0004020202020204" pitchFamily="34" charset="0"/>
                <a:ea typeface="Aptos" panose="020B0004020202020204" pitchFamily="34" charset="0"/>
                <a:cs typeface="Times New Roman" panose="02020603050405020304" pitchFamily="18" charset="0"/>
              </a:rPr>
              <a:t> </a:t>
            </a:r>
            <a:endParaRPr lang="en-CA" sz="2400" b="1" dirty="0">
              <a:effectLst/>
              <a:latin typeface="Aptos" panose="020B0004020202020204" pitchFamily="34" charset="0"/>
              <a:ea typeface="Aptos" panose="020B0004020202020204" pitchFamily="34" charset="0"/>
              <a:cs typeface="Aptos" panose="020B0004020202020204" pitchFamily="34" charset="0"/>
            </a:endParaRPr>
          </a:p>
          <a:p>
            <a:pPr marL="180975" marR="638175" fontAlgn="base"/>
            <a:r>
              <a:rPr lang="en-US" sz="1800" dirty="0">
                <a:effectLst/>
                <a:latin typeface="+mj-lt"/>
                <a:ea typeface="Aptos" panose="020B0004020202020204" pitchFamily="34" charset="0"/>
                <a:cs typeface="Aptos" panose="020B0004020202020204" pitchFamily="34" charset="0"/>
              </a:rPr>
              <a:t>Family Services of Greater Vancouver (FSGV), in partnership with Westcoast Family </a:t>
            </a:r>
            <a:r>
              <a:rPr lang="en-US" sz="1800" dirty="0" err="1">
                <a:effectLst/>
                <a:latin typeface="+mj-lt"/>
                <a:ea typeface="Aptos" panose="020B0004020202020204" pitchFamily="34" charset="0"/>
                <a:cs typeface="Aptos" panose="020B0004020202020204" pitchFamily="34" charset="0"/>
              </a:rPr>
              <a:t>Centres</a:t>
            </a:r>
            <a:r>
              <a:rPr lang="en-US" sz="1800" dirty="0">
                <a:effectLst/>
                <a:latin typeface="+mj-lt"/>
                <a:ea typeface="Aptos" panose="020B0004020202020204" pitchFamily="34" charset="0"/>
                <a:cs typeface="Aptos" panose="020B0004020202020204" pitchFamily="34" charset="0"/>
              </a:rPr>
              <a:t> Society (WFCS), deliver non-residential Family Preservation and Reunification Services to children, youth, and their families and caregivers across the City of Vancouver. </a:t>
            </a:r>
            <a:endParaRPr lang="en-US" dirty="0">
              <a:latin typeface="+mj-lt"/>
              <a:ea typeface="Aptos" panose="020B0004020202020204" pitchFamily="34" charset="0"/>
              <a:cs typeface="Aptos" panose="020B0004020202020204" pitchFamily="34" charset="0"/>
            </a:endParaRPr>
          </a:p>
          <a:p>
            <a:pPr marL="180975" marR="638175" fontAlgn="base"/>
            <a:endParaRPr lang="en-US" sz="2000" b="1" kern="100" dirty="0">
              <a:effectLst/>
              <a:latin typeface="+mj-lt"/>
              <a:ea typeface="Aptos" panose="020B0004020202020204" pitchFamily="34" charset="0"/>
              <a:cs typeface="Times New Roman" panose="02020603050405020304" pitchFamily="18" charset="0"/>
            </a:endParaRPr>
          </a:p>
          <a:p>
            <a:pPr marL="180975" marR="638175" fontAlgn="base"/>
            <a:r>
              <a:rPr lang="en-US" sz="2000" b="1" kern="100" dirty="0">
                <a:effectLst/>
                <a:latin typeface="Aptos" panose="020B0004020202020204" pitchFamily="34" charset="0"/>
                <a:ea typeface="Aptos" panose="020B0004020202020204" pitchFamily="34" charset="0"/>
                <a:cs typeface="Times New Roman" panose="02020603050405020304" pitchFamily="18" charset="0"/>
              </a:rPr>
              <a:t>Indigenous Education Consultant – Vancouver Family Preservation and Reunification Services</a:t>
            </a:r>
            <a:endParaRPr lang="en-CA" sz="20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2000" kern="100" dirty="0">
                <a:effectLst/>
                <a:latin typeface="Aptos" panose="020B0004020202020204" pitchFamily="34" charset="0"/>
                <a:ea typeface="Aptos" panose="020B0004020202020204" pitchFamily="34" charset="0"/>
                <a:cs typeface="Times New Roman" panose="02020603050405020304" pitchFamily="18" charset="0"/>
              </a:rPr>
              <a:t> </a:t>
            </a:r>
            <a:endParaRPr lang="en-CA" sz="20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kern="100" dirty="0">
                <a:effectLst/>
                <a:latin typeface="Calibri" panose="020F0502020204030204" pitchFamily="34" charset="0"/>
                <a:ea typeface="Aptos" panose="020B0004020202020204" pitchFamily="34" charset="0"/>
                <a:cs typeface="Calibri" panose="020F0502020204030204" pitchFamily="34" charset="0"/>
              </a:rPr>
              <a:t>Once a referral is received into VFPRS services, if the family are self-identifying as Indigenous, our Indigenous Education Consultant will be added to the file as a secondary counsellor along with the allocated workers, this is true for the follow programs</a:t>
            </a:r>
            <a:endParaRPr lang="en-CA" kern="100" dirty="0">
              <a:effectLst/>
              <a:latin typeface="Calibri" panose="020F0502020204030204" pitchFamily="34" charset="0"/>
              <a:ea typeface="Aptos" panose="020B0004020202020204" pitchFamily="34" charset="0"/>
              <a:cs typeface="Calibri" panose="020F0502020204030204" pitchFamily="34" charset="0"/>
            </a:endParaRPr>
          </a:p>
          <a:p>
            <a:pPr marL="342900" lvl="0" indent="-342900">
              <a:lnSpc>
                <a:spcPct val="107000"/>
              </a:lnSpc>
              <a:buFont typeface="Aptos" panose="020B0004020202020204" pitchFamily="34" charset="0"/>
              <a:buChar char="-"/>
            </a:pPr>
            <a:r>
              <a:rPr lang="en-US" kern="100" dirty="0">
                <a:effectLst/>
                <a:latin typeface="Calibri" panose="020F0502020204030204" pitchFamily="34" charset="0"/>
                <a:ea typeface="Aptos" panose="020B0004020202020204" pitchFamily="34" charset="0"/>
                <a:cs typeface="Calibri" panose="020F0502020204030204" pitchFamily="34" charset="0"/>
              </a:rPr>
              <a:t>Supervised Access</a:t>
            </a:r>
            <a:endParaRPr lang="en-CA" kern="100" dirty="0">
              <a:effectLst/>
              <a:latin typeface="Calibri" panose="020F0502020204030204" pitchFamily="34" charset="0"/>
              <a:ea typeface="Aptos" panose="020B0004020202020204" pitchFamily="34" charset="0"/>
              <a:cs typeface="Calibri" panose="020F0502020204030204" pitchFamily="34" charset="0"/>
            </a:endParaRPr>
          </a:p>
          <a:p>
            <a:pPr marL="342900" lvl="0" indent="-342900">
              <a:lnSpc>
                <a:spcPct val="107000"/>
              </a:lnSpc>
              <a:buFont typeface="Aptos" panose="020B0004020202020204" pitchFamily="34" charset="0"/>
              <a:buChar char="-"/>
            </a:pPr>
            <a:r>
              <a:rPr lang="en-US" kern="100" dirty="0">
                <a:effectLst/>
                <a:latin typeface="Calibri" panose="020F0502020204030204" pitchFamily="34" charset="0"/>
                <a:ea typeface="Aptos" panose="020B0004020202020204" pitchFamily="34" charset="0"/>
                <a:cs typeface="Calibri" panose="020F0502020204030204" pitchFamily="34" charset="0"/>
              </a:rPr>
              <a:t>Family Preservation, except where the file has been allocated to an Indigenous Family Preservation Worker, IEC can supplement work done but will not be automatically involved in these files as they will have cultural support through their allocated worker</a:t>
            </a:r>
            <a:endParaRPr lang="en-CA" kern="100" dirty="0">
              <a:effectLst/>
              <a:latin typeface="Calibri" panose="020F0502020204030204" pitchFamily="34" charset="0"/>
              <a:ea typeface="Aptos" panose="020B0004020202020204" pitchFamily="34" charset="0"/>
              <a:cs typeface="Calibri" panose="020F0502020204030204" pitchFamily="34" charset="0"/>
            </a:endParaRPr>
          </a:p>
          <a:p>
            <a:pPr marL="342900" lvl="0" indent="-342900">
              <a:lnSpc>
                <a:spcPct val="107000"/>
              </a:lnSpc>
              <a:buFont typeface="Aptos" panose="020B0004020202020204" pitchFamily="34" charset="0"/>
              <a:buChar char="-"/>
            </a:pPr>
            <a:r>
              <a:rPr lang="en-US" kern="100" dirty="0">
                <a:effectLst/>
                <a:latin typeface="Calibri" panose="020F0502020204030204" pitchFamily="34" charset="0"/>
                <a:ea typeface="Aptos" panose="020B0004020202020204" pitchFamily="34" charset="0"/>
                <a:cs typeface="Calibri" panose="020F0502020204030204" pitchFamily="34" charset="0"/>
              </a:rPr>
              <a:t>Co Parenting Support Program</a:t>
            </a:r>
            <a:endParaRPr lang="en-CA" kern="100" dirty="0">
              <a:effectLst/>
              <a:latin typeface="Calibri" panose="020F0502020204030204" pitchFamily="34" charset="0"/>
              <a:ea typeface="Aptos" panose="020B0004020202020204" pitchFamily="34" charset="0"/>
              <a:cs typeface="Calibri" panose="020F0502020204030204" pitchFamily="34" charset="0"/>
            </a:endParaRPr>
          </a:p>
          <a:p>
            <a:pPr marL="342900" lvl="0" indent="-342900">
              <a:lnSpc>
                <a:spcPct val="107000"/>
              </a:lnSpc>
              <a:buFont typeface="Aptos" panose="020B0004020202020204" pitchFamily="34" charset="0"/>
              <a:buChar char="-"/>
            </a:pPr>
            <a:r>
              <a:rPr lang="en-US" kern="100" dirty="0">
                <a:effectLst/>
                <a:latin typeface="Calibri" panose="020F0502020204030204" pitchFamily="34" charset="0"/>
                <a:ea typeface="Aptos" panose="020B0004020202020204" pitchFamily="34" charset="0"/>
                <a:cs typeface="Calibri" panose="020F0502020204030204" pitchFamily="34" charset="0"/>
              </a:rPr>
              <a:t>Clinical Counselling</a:t>
            </a:r>
            <a:endParaRPr lang="en-CA" kern="100" dirty="0">
              <a:effectLst/>
              <a:latin typeface="Calibri" panose="020F0502020204030204" pitchFamily="34" charset="0"/>
              <a:ea typeface="Aptos" panose="020B0004020202020204" pitchFamily="34" charset="0"/>
              <a:cs typeface="Calibri" panose="020F0502020204030204" pitchFamily="34" charset="0"/>
            </a:endParaRPr>
          </a:p>
          <a:p>
            <a:pPr marL="342900" lvl="0" indent="-342900">
              <a:lnSpc>
                <a:spcPct val="107000"/>
              </a:lnSpc>
              <a:buFont typeface="Aptos" panose="020B0004020202020204" pitchFamily="34" charset="0"/>
              <a:buChar char="-"/>
            </a:pPr>
            <a:r>
              <a:rPr lang="en-US" kern="100" dirty="0">
                <a:effectLst/>
                <a:latin typeface="Calibri" panose="020F0502020204030204" pitchFamily="34" charset="0"/>
                <a:ea typeface="Aptos" panose="020B0004020202020204" pitchFamily="34" charset="0"/>
                <a:cs typeface="Calibri" panose="020F0502020204030204" pitchFamily="34" charset="0"/>
              </a:rPr>
              <a:t>Resource and Home Support files, if standalone referrals</a:t>
            </a:r>
            <a:endParaRPr lang="en-CA" kern="100" dirty="0">
              <a:effectLst/>
              <a:latin typeface="Calibri" panose="020F0502020204030204" pitchFamily="34" charset="0"/>
              <a:ea typeface="Aptos" panose="020B0004020202020204" pitchFamily="34" charset="0"/>
              <a:cs typeface="Calibri" panose="020F0502020204030204" pitchFamily="34" charset="0"/>
            </a:endParaRPr>
          </a:p>
          <a:p>
            <a:pPr marL="342900" lvl="0" indent="-342900">
              <a:lnSpc>
                <a:spcPct val="107000"/>
              </a:lnSpc>
              <a:spcAft>
                <a:spcPts val="800"/>
              </a:spcAft>
              <a:buFont typeface="Aptos" panose="020B0004020202020204" pitchFamily="34" charset="0"/>
              <a:buChar char="-"/>
            </a:pPr>
            <a:r>
              <a:rPr lang="en-US" kern="100" dirty="0">
                <a:effectLst/>
                <a:latin typeface="Calibri" panose="020F0502020204030204" pitchFamily="34" charset="0"/>
                <a:ea typeface="Aptos" panose="020B0004020202020204" pitchFamily="34" charset="0"/>
                <a:cs typeface="Calibri" panose="020F0502020204030204" pitchFamily="34" charset="0"/>
              </a:rPr>
              <a:t>Crisis Response files</a:t>
            </a:r>
          </a:p>
          <a:p>
            <a:pPr marL="342900" lvl="0" indent="-342900">
              <a:lnSpc>
                <a:spcPct val="107000"/>
              </a:lnSpc>
              <a:spcAft>
                <a:spcPts val="800"/>
              </a:spcAft>
              <a:buFont typeface="Aptos" panose="020B0004020202020204" pitchFamily="34" charset="0"/>
              <a:buChar char="-"/>
            </a:pPr>
            <a:r>
              <a:rPr lang="en-US" kern="100" dirty="0">
                <a:latin typeface="Calibri" panose="020F0502020204030204" pitchFamily="34" charset="0"/>
                <a:ea typeface="Aptos" panose="020B0004020202020204" pitchFamily="34" charset="0"/>
                <a:cs typeface="Calibri" panose="020F0502020204030204" pitchFamily="34" charset="0"/>
              </a:rPr>
              <a:t>Child and youth care intervention</a:t>
            </a:r>
            <a:endParaRPr lang="en-US" kern="100" dirty="0">
              <a:effectLst/>
              <a:latin typeface="Calibri" panose="020F0502020204030204" pitchFamily="34" charset="0"/>
              <a:ea typeface="Aptos" panose="020B0004020202020204" pitchFamily="34" charset="0"/>
              <a:cs typeface="Calibri" panose="020F0502020204030204" pitchFamily="34" charset="0"/>
            </a:endParaRPr>
          </a:p>
          <a:p>
            <a:pPr fontAlgn="base"/>
            <a:endParaRPr lang="en-CA" sz="2000" dirty="0">
              <a:effectLst/>
              <a:latin typeface="+mj-lt"/>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16019233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77EB4CA-322C-91BB-7316-29458CD48E26}"/>
              </a:ext>
            </a:extLst>
          </p:cNvPr>
          <p:cNvSpPr txBox="1"/>
          <p:nvPr/>
        </p:nvSpPr>
        <p:spPr>
          <a:xfrm>
            <a:off x="-13138" y="228600"/>
            <a:ext cx="9753600" cy="6037487"/>
          </a:xfrm>
          <a:prstGeom prst="rect">
            <a:avLst/>
          </a:prstGeom>
          <a:noFill/>
        </p:spPr>
        <p:txBody>
          <a:bodyPr wrap="square">
            <a:spAutoFit/>
          </a:bodyPr>
          <a:lstStyle/>
          <a:p>
            <a:pPr>
              <a:spcAft>
                <a:spcPts val="150"/>
              </a:spcAft>
            </a:pPr>
            <a:r>
              <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rPr>
              <a:t> </a:t>
            </a:r>
            <a:endParaRPr lang="en-CA" sz="2000" dirty="0">
              <a:solidFill>
                <a:srgbClr val="000000"/>
              </a:solidFill>
              <a:effectLst/>
              <a:latin typeface="Calibri" panose="020F0502020204030204" pitchFamily="34" charset="0"/>
              <a:ea typeface="Aptos" panose="020B0004020202020204" pitchFamily="34" charset="0"/>
            </a:endParaRPr>
          </a:p>
          <a:p>
            <a:pPr>
              <a:spcAft>
                <a:spcPts val="150"/>
              </a:spcAft>
            </a:pPr>
            <a:r>
              <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rPr>
              <a:t>Our Indigenous Education Consultant supports WFC and FSGV Workers and families in VFPRS working with Indigenous Families</a:t>
            </a:r>
            <a:r>
              <a:rPr lang="en-US" dirty="0">
                <a:solidFill>
                  <a:srgbClr val="000000"/>
                </a:solidFill>
                <a:latin typeface="Aptos" panose="020B0004020202020204" pitchFamily="34" charset="0"/>
                <a:ea typeface="Aptos" panose="020B0004020202020204" pitchFamily="34" charset="0"/>
                <a:cs typeface="Aptos" panose="020B0004020202020204" pitchFamily="34" charset="0"/>
              </a:rPr>
              <a:t>, except where an Indigenous Family Counsellor has been allocated, in which case they would undertake this role, </a:t>
            </a:r>
            <a:r>
              <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rPr>
              <a:t>this support includes;</a:t>
            </a:r>
            <a:endParaRPr lang="en-CA" sz="2000" dirty="0">
              <a:solidFill>
                <a:srgbClr val="000000"/>
              </a:solidFill>
              <a:effectLst/>
              <a:latin typeface="Calibri" panose="020F0502020204030204" pitchFamily="34" charset="0"/>
              <a:ea typeface="Aptos" panose="020B0004020202020204" pitchFamily="34" charset="0"/>
            </a:endParaRPr>
          </a:p>
          <a:p>
            <a:pPr>
              <a:lnSpc>
                <a:spcPct val="107000"/>
              </a:lnSpc>
              <a:spcAft>
                <a:spcPts val="800"/>
              </a:spcAft>
            </a:pPr>
            <a:r>
              <a:rPr lang="en-CA" sz="2000" kern="100" dirty="0">
                <a:effectLst/>
                <a:latin typeface="Aptos" panose="020B0004020202020204" pitchFamily="34" charset="0"/>
                <a:ea typeface="Aptos" panose="020B0004020202020204" pitchFamily="34" charset="0"/>
                <a:cs typeface="Aptos" panose="020B0004020202020204" pitchFamily="34" charset="0"/>
              </a:rPr>
              <a:t> </a:t>
            </a:r>
            <a:endParaRPr lang="en-CA"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5000"/>
              </a:lnSpc>
              <a:buFont typeface="Symbol" panose="05050102010706020507" pitchFamily="18" charset="2"/>
              <a:buChar char=""/>
            </a:pPr>
            <a:r>
              <a:rPr lang="en-CA" sz="1800" b="1" kern="100" dirty="0">
                <a:effectLst/>
                <a:latin typeface="Aptos" panose="020B0004020202020204" pitchFamily="34" charset="0"/>
                <a:ea typeface="Times New Roman" panose="02020603050405020304" pitchFamily="18" charset="0"/>
                <a:cs typeface="Aptos" panose="020B0004020202020204" pitchFamily="34" charset="0"/>
              </a:rPr>
              <a:t>Attending intake meetings to discuss the Indigenous </a:t>
            </a:r>
            <a:r>
              <a:rPr lang="en-CA" b="1" kern="100" dirty="0">
                <a:latin typeface="Aptos" panose="020B0004020202020204" pitchFamily="34" charset="0"/>
                <a:ea typeface="Times New Roman" panose="02020603050405020304" pitchFamily="18" charset="0"/>
                <a:cs typeface="Aptos" panose="020B0004020202020204" pitchFamily="34" charset="0"/>
              </a:rPr>
              <a:t>consultant</a:t>
            </a:r>
            <a:r>
              <a:rPr lang="en-CA" sz="1800" b="1" kern="100" dirty="0">
                <a:effectLst/>
                <a:latin typeface="Aptos" panose="020B0004020202020204" pitchFamily="34" charset="0"/>
                <a:ea typeface="Times New Roman" panose="02020603050405020304" pitchFamily="18" charset="0"/>
                <a:cs typeface="Aptos" panose="020B0004020202020204" pitchFamily="34" charset="0"/>
              </a:rPr>
              <a:t> role and any culturally related goals the family may have.</a:t>
            </a:r>
          </a:p>
          <a:p>
            <a:pPr marL="342900" lvl="0" indent="-342900">
              <a:lnSpc>
                <a:spcPct val="105000"/>
              </a:lnSpc>
              <a:buFont typeface="Symbol" panose="05050102010706020507" pitchFamily="18" charset="2"/>
              <a:buChar char=""/>
            </a:pPr>
            <a:endParaRPr lang="en-CA" sz="18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5000"/>
              </a:lnSpc>
              <a:buFont typeface="Symbol" panose="05050102010706020507" pitchFamily="18" charset="2"/>
              <a:buChar char=""/>
            </a:pPr>
            <a:r>
              <a:rPr lang="en-CA" sz="1800" b="1" kern="100" dirty="0">
                <a:effectLst/>
                <a:latin typeface="Aptos" panose="020B0004020202020204" pitchFamily="34" charset="0"/>
                <a:ea typeface="Times New Roman" panose="02020603050405020304" pitchFamily="18" charset="0"/>
                <a:cs typeface="Aptos" panose="020B0004020202020204" pitchFamily="34" charset="0"/>
              </a:rPr>
              <a:t>Creating culturally specific service goals  for each of our indigenous families who have identified this as a service they would like, specific to their cultures, beliefs, heritage and practice</a:t>
            </a:r>
          </a:p>
          <a:p>
            <a:pPr lvl="0">
              <a:lnSpc>
                <a:spcPct val="105000"/>
              </a:lnSpc>
            </a:pPr>
            <a:endParaRPr lang="en-CA" sz="1800" b="1" kern="100" dirty="0">
              <a:effectLst/>
              <a:latin typeface="Aptos" panose="020B0004020202020204" pitchFamily="34" charset="0"/>
              <a:ea typeface="Times New Roman" panose="02020603050405020304" pitchFamily="18" charset="0"/>
              <a:cs typeface="Aptos" panose="020B0004020202020204" pitchFamily="34" charset="0"/>
            </a:endParaRPr>
          </a:p>
          <a:p>
            <a:pPr marL="342900" indent="-342900">
              <a:lnSpc>
                <a:spcPct val="105000"/>
              </a:lnSpc>
              <a:buFont typeface="Symbol" panose="05050102010706020507" pitchFamily="18" charset="2"/>
              <a:buChar char=""/>
            </a:pPr>
            <a:r>
              <a:rPr lang="en-CA" sz="1800" b="1" kern="100" dirty="0">
                <a:effectLst/>
                <a:latin typeface="Aptos" panose="020B0004020202020204" pitchFamily="34" charset="0"/>
                <a:ea typeface="Times New Roman" panose="02020603050405020304" pitchFamily="18" charset="0"/>
                <a:cs typeface="Aptos" panose="020B0004020202020204" pitchFamily="34" charset="0"/>
              </a:rPr>
              <a:t>Connect families to their communities and culturally specific supports and opportunities for teachings</a:t>
            </a:r>
            <a:r>
              <a:rPr lang="en-CA" sz="1800" kern="100" dirty="0">
                <a:effectLst/>
                <a:latin typeface="Aptos" panose="020B0004020202020204" pitchFamily="34" charset="0"/>
                <a:ea typeface="Times New Roman" panose="02020603050405020304" pitchFamily="18" charset="0"/>
                <a:cs typeface="Aptos" panose="020B0004020202020204" pitchFamily="34" charset="0"/>
              </a:rPr>
              <a:t>.</a:t>
            </a:r>
          </a:p>
          <a:p>
            <a:pPr marL="342900" indent="-342900">
              <a:lnSpc>
                <a:spcPct val="105000"/>
              </a:lnSpc>
              <a:buFont typeface="Symbol" panose="05050102010706020507" pitchFamily="18" charset="2"/>
              <a:buChar char=""/>
            </a:pPr>
            <a:endParaRPr lang="en-CA" sz="1800" kern="100" dirty="0">
              <a:effectLst/>
              <a:latin typeface="Aptos" panose="020B0004020202020204" pitchFamily="34" charset="0"/>
              <a:ea typeface="Times New Roman" panose="02020603050405020304" pitchFamily="18" charset="0"/>
              <a:cs typeface="Aptos" panose="020B0004020202020204" pitchFamily="34" charset="0"/>
            </a:endParaRPr>
          </a:p>
          <a:p>
            <a:pPr marL="342900" indent="-342900">
              <a:lnSpc>
                <a:spcPct val="105000"/>
              </a:lnSpc>
              <a:buFont typeface="Symbol" panose="05050102010706020507" pitchFamily="18" charset="2"/>
              <a:buChar char=""/>
            </a:pPr>
            <a:r>
              <a:rPr lang="en-CA" sz="1800" b="1" kern="100" dirty="0">
                <a:effectLst/>
                <a:latin typeface="Aptos" panose="020B0004020202020204" pitchFamily="34" charset="0"/>
                <a:ea typeface="Times New Roman" panose="02020603050405020304" pitchFamily="18" charset="0"/>
                <a:cs typeface="Aptos" panose="020B0004020202020204" pitchFamily="34" charset="0"/>
              </a:rPr>
              <a:t>Helps support families and indigenous persons get status, registration and access Jordan’s principle.</a:t>
            </a:r>
            <a:endParaRPr lang="en-CA" sz="18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5000"/>
              </a:lnSpc>
              <a:buFont typeface="Symbol" panose="05050102010706020507" pitchFamily="18" charset="2"/>
              <a:buChar char=""/>
            </a:pPr>
            <a:endParaRPr lang="en-CA" kern="100" dirty="0">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5000"/>
              </a:lnSpc>
              <a:buFont typeface="Symbol" panose="05050102010706020507" pitchFamily="18" charset="2"/>
              <a:buChar char=""/>
            </a:pPr>
            <a:endParaRPr lang="en-CA"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5000"/>
              </a:lnSpc>
              <a:buFont typeface="Symbol" panose="05050102010706020507" pitchFamily="18" charset="2"/>
              <a:buChar char=""/>
            </a:pPr>
            <a:endParaRPr lang="en-CA" sz="1800" b="1" kern="100" dirty="0">
              <a:effectLst/>
              <a:latin typeface="Aptos" panose="020B0004020202020204" pitchFamily="34" charset="0"/>
              <a:ea typeface="Times New Roman" panose="02020603050405020304" pitchFamily="18" charset="0"/>
              <a:cs typeface="Aptos" panose="020B0004020202020204" pitchFamily="34" charset="0"/>
            </a:endParaRPr>
          </a:p>
        </p:txBody>
      </p:sp>
    </p:spTree>
    <p:extLst>
      <p:ext uri="{BB962C8B-B14F-4D97-AF65-F5344CB8AC3E}">
        <p14:creationId xmlns:p14="http://schemas.microsoft.com/office/powerpoint/2010/main" val="10155373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D769019-C39B-7C95-3ABA-C7C808913094}"/>
              </a:ext>
            </a:extLst>
          </p:cNvPr>
          <p:cNvSpPr txBox="1"/>
          <p:nvPr/>
        </p:nvSpPr>
        <p:spPr>
          <a:xfrm>
            <a:off x="152400" y="381000"/>
            <a:ext cx="9601200" cy="3967176"/>
          </a:xfrm>
          <a:prstGeom prst="rect">
            <a:avLst/>
          </a:prstGeom>
          <a:noFill/>
        </p:spPr>
        <p:txBody>
          <a:bodyPr wrap="square">
            <a:spAutoFit/>
          </a:bodyPr>
          <a:lstStyle/>
          <a:p>
            <a:pPr lvl="0">
              <a:lnSpc>
                <a:spcPct val="105000"/>
              </a:lnSpc>
            </a:pPr>
            <a:r>
              <a:rPr lang="en-CA" sz="1800" kern="100" dirty="0">
                <a:effectLst/>
                <a:latin typeface="Aptos" panose="020B0004020202020204" pitchFamily="34" charset="0"/>
                <a:ea typeface="Times New Roman" panose="02020603050405020304" pitchFamily="18" charset="0"/>
                <a:cs typeface="Aptos" panose="020B0004020202020204" pitchFamily="34" charset="0"/>
              </a:rPr>
              <a:t>The Indigenous Education Consultant also performs the following roles</a:t>
            </a:r>
          </a:p>
          <a:p>
            <a:pPr lvl="0">
              <a:lnSpc>
                <a:spcPct val="105000"/>
              </a:lnSpc>
            </a:pPr>
            <a:endParaRPr lang="en-CA" kern="100" dirty="0">
              <a:latin typeface="Aptos" panose="020B0004020202020204" pitchFamily="34" charset="0"/>
              <a:ea typeface="Times New Roman" panose="02020603050405020304" pitchFamily="18" charset="0"/>
              <a:cs typeface="Aptos" panose="020B0004020202020204" pitchFamily="34" charset="0"/>
            </a:endParaRPr>
          </a:p>
          <a:p>
            <a:pPr lvl="0">
              <a:lnSpc>
                <a:spcPct val="105000"/>
              </a:lnSpc>
            </a:pPr>
            <a:r>
              <a:rPr lang="en-CA" sz="1800" b="1" kern="100" dirty="0">
                <a:effectLst/>
                <a:latin typeface="Aptos" panose="020B0004020202020204" pitchFamily="34" charset="0"/>
                <a:ea typeface="Times New Roman" panose="02020603050405020304" pitchFamily="18" charset="0"/>
                <a:cs typeface="Aptos" panose="020B0004020202020204" pitchFamily="34" charset="0"/>
              </a:rPr>
              <a:t>Groups and workshops</a:t>
            </a:r>
          </a:p>
          <a:p>
            <a:pPr lvl="0">
              <a:lnSpc>
                <a:spcPct val="105000"/>
              </a:lnSpc>
            </a:pPr>
            <a:endParaRPr lang="en-CA" sz="1800" kern="100" dirty="0">
              <a:effectLst/>
              <a:latin typeface="Aptos" panose="020B0004020202020204" pitchFamily="34" charset="0"/>
              <a:ea typeface="Times New Roman" panose="02020603050405020304" pitchFamily="18" charset="0"/>
              <a:cs typeface="Aptos" panose="020B0004020202020204" pitchFamily="34" charset="0"/>
            </a:endParaRPr>
          </a:p>
          <a:p>
            <a:pPr marL="342900" lvl="0" indent="-342900">
              <a:lnSpc>
                <a:spcPct val="105000"/>
              </a:lnSpc>
              <a:buFont typeface="Symbol" panose="05050102010706020507" pitchFamily="18" charset="2"/>
              <a:buChar char=""/>
            </a:pPr>
            <a:r>
              <a:rPr lang="en-CA" sz="1800" kern="100" dirty="0">
                <a:effectLst/>
                <a:latin typeface="Aptos" panose="020B0004020202020204" pitchFamily="34" charset="0"/>
                <a:ea typeface="Times New Roman" panose="02020603050405020304" pitchFamily="18" charset="0"/>
                <a:cs typeface="Aptos" panose="020B0004020202020204" pitchFamily="34" charset="0"/>
              </a:rPr>
              <a:t>Runs specific groups and workshops for Indigenous families, care givers and children such as building resilience, self care, accessing services, and caring for indigenous children.</a:t>
            </a:r>
            <a:endParaRPr lang="en-CA"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5000"/>
              </a:lnSpc>
              <a:buFont typeface="Symbol" panose="05050102010706020507" pitchFamily="18" charset="2"/>
              <a:buChar char=""/>
            </a:pPr>
            <a:r>
              <a:rPr lang="en-CA" sz="1800" kern="100" dirty="0">
                <a:effectLst/>
                <a:latin typeface="Aptos" panose="020B0004020202020204" pitchFamily="34" charset="0"/>
                <a:ea typeface="Times New Roman" panose="02020603050405020304" pitchFamily="18" charset="0"/>
                <a:cs typeface="Aptos" panose="020B0004020202020204" pitchFamily="34" charset="0"/>
              </a:rPr>
              <a:t>Run culturally sensitive events for Indigenous families which aim to reduce barriers preventing them from accessing services.</a:t>
            </a:r>
            <a:endParaRPr lang="en-CA"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5000"/>
              </a:lnSpc>
              <a:spcAft>
                <a:spcPts val="800"/>
              </a:spcAft>
              <a:buFont typeface="Symbol" panose="05050102010706020507" pitchFamily="18" charset="2"/>
              <a:buChar char=""/>
            </a:pPr>
            <a:r>
              <a:rPr lang="en-CA" sz="1800" kern="100" dirty="0">
                <a:effectLst/>
                <a:latin typeface="Aptos" panose="020B0004020202020204" pitchFamily="34" charset="0"/>
                <a:ea typeface="Times New Roman" panose="02020603050405020304" pitchFamily="18" charset="0"/>
                <a:cs typeface="Aptos" panose="020B0004020202020204" pitchFamily="34" charset="0"/>
              </a:rPr>
              <a:t>Provide training and teachings, through workshops and learning circles, for WFC and FSGV staff around services and supports available for Indigenous families as well as teachings on how to work in a culturally sensitive and appropriate manner with indigenous families and communities.</a:t>
            </a:r>
            <a:endParaRPr lang="en-CA"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5000"/>
              </a:lnSpc>
              <a:buFont typeface="Symbol" panose="05050102010706020507" pitchFamily="18" charset="2"/>
              <a:buChar char=""/>
            </a:pPr>
            <a:endParaRPr lang="en-CA"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0759131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517073" y="4198815"/>
            <a:ext cx="422009" cy="420475"/>
          </a:xfrm>
          <a:custGeom>
            <a:avLst/>
            <a:gdLst/>
            <a:ahLst/>
            <a:cxnLst/>
            <a:rect l="l" t="t" r="r" b="b"/>
            <a:pathLst>
              <a:path w="422009" h="420475">
                <a:moveTo>
                  <a:pt x="0" y="0"/>
                </a:moveTo>
                <a:lnTo>
                  <a:pt x="422009" y="0"/>
                </a:lnTo>
                <a:lnTo>
                  <a:pt x="422009" y="420474"/>
                </a:lnTo>
                <a:lnTo>
                  <a:pt x="0" y="42047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CA"/>
          </a:p>
        </p:txBody>
      </p:sp>
      <p:sp>
        <p:nvSpPr>
          <p:cNvPr id="3" name="Freeform 3"/>
          <p:cNvSpPr/>
          <p:nvPr/>
        </p:nvSpPr>
        <p:spPr>
          <a:xfrm>
            <a:off x="5517073" y="4763490"/>
            <a:ext cx="423045" cy="423045"/>
          </a:xfrm>
          <a:custGeom>
            <a:avLst/>
            <a:gdLst/>
            <a:ahLst/>
            <a:cxnLst/>
            <a:rect l="l" t="t" r="r" b="b"/>
            <a:pathLst>
              <a:path w="423045" h="423045">
                <a:moveTo>
                  <a:pt x="0" y="0"/>
                </a:moveTo>
                <a:lnTo>
                  <a:pt x="423045" y="0"/>
                </a:lnTo>
                <a:lnTo>
                  <a:pt x="423045" y="423045"/>
                </a:lnTo>
                <a:lnTo>
                  <a:pt x="0" y="42304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CA"/>
          </a:p>
        </p:txBody>
      </p:sp>
      <p:sp>
        <p:nvSpPr>
          <p:cNvPr id="4" name="Freeform 4"/>
          <p:cNvSpPr/>
          <p:nvPr/>
        </p:nvSpPr>
        <p:spPr>
          <a:xfrm>
            <a:off x="5540487" y="5282716"/>
            <a:ext cx="398596" cy="398596"/>
          </a:xfrm>
          <a:custGeom>
            <a:avLst/>
            <a:gdLst/>
            <a:ahLst/>
            <a:cxnLst/>
            <a:rect l="l" t="t" r="r" b="b"/>
            <a:pathLst>
              <a:path w="398596" h="398596">
                <a:moveTo>
                  <a:pt x="0" y="0"/>
                </a:moveTo>
                <a:lnTo>
                  <a:pt x="398595" y="0"/>
                </a:lnTo>
                <a:lnTo>
                  <a:pt x="398595" y="398595"/>
                </a:lnTo>
                <a:lnTo>
                  <a:pt x="0" y="39859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CA"/>
          </a:p>
        </p:txBody>
      </p:sp>
      <p:sp>
        <p:nvSpPr>
          <p:cNvPr id="5" name="TextBox 5"/>
          <p:cNvSpPr txBox="1"/>
          <p:nvPr/>
        </p:nvSpPr>
        <p:spPr>
          <a:xfrm>
            <a:off x="5517073" y="1063325"/>
            <a:ext cx="2991426" cy="728118"/>
          </a:xfrm>
          <a:prstGeom prst="rect">
            <a:avLst/>
          </a:prstGeom>
        </p:spPr>
        <p:txBody>
          <a:bodyPr lIns="0" tIns="0" rIns="0" bIns="0" rtlCol="0" anchor="t">
            <a:spAutoFit/>
          </a:bodyPr>
          <a:lstStyle/>
          <a:p>
            <a:pPr algn="just">
              <a:lnSpc>
                <a:spcPts val="6067"/>
              </a:lnSpc>
            </a:pPr>
            <a:r>
              <a:rPr lang="en-US" sz="4333">
                <a:solidFill>
                  <a:srgbClr val="049DD5"/>
                </a:solidFill>
                <a:latin typeface="Segoe UI 3"/>
                <a:ea typeface="Segoe UI 3"/>
                <a:cs typeface="Segoe UI 3"/>
                <a:sym typeface="Segoe UI 3"/>
              </a:rPr>
              <a:t>CONTACT</a:t>
            </a:r>
          </a:p>
        </p:txBody>
      </p:sp>
      <p:sp>
        <p:nvSpPr>
          <p:cNvPr id="6" name="TextBox 6"/>
          <p:cNvSpPr txBox="1"/>
          <p:nvPr/>
        </p:nvSpPr>
        <p:spPr>
          <a:xfrm>
            <a:off x="5517073" y="1427540"/>
            <a:ext cx="1710185" cy="1145520"/>
          </a:xfrm>
          <a:prstGeom prst="rect">
            <a:avLst/>
          </a:prstGeom>
        </p:spPr>
        <p:txBody>
          <a:bodyPr lIns="0" tIns="0" rIns="0" bIns="0" rtlCol="0" anchor="t">
            <a:spAutoFit/>
          </a:bodyPr>
          <a:lstStyle/>
          <a:p>
            <a:pPr algn="just">
              <a:lnSpc>
                <a:spcPts val="9311"/>
              </a:lnSpc>
            </a:pPr>
            <a:r>
              <a:rPr lang="en-US" sz="6650">
                <a:solidFill>
                  <a:srgbClr val="F7991D"/>
                </a:solidFill>
                <a:latin typeface="Segoe UI 3"/>
                <a:ea typeface="Segoe UI 3"/>
                <a:cs typeface="Segoe UI 3"/>
                <a:sym typeface="Segoe UI 3"/>
              </a:rPr>
              <a:t>US</a:t>
            </a:r>
          </a:p>
        </p:txBody>
      </p:sp>
      <p:sp>
        <p:nvSpPr>
          <p:cNvPr id="7" name="TextBox 7"/>
          <p:cNvSpPr txBox="1"/>
          <p:nvPr/>
        </p:nvSpPr>
        <p:spPr>
          <a:xfrm>
            <a:off x="5517073" y="2782610"/>
            <a:ext cx="1082411" cy="338100"/>
          </a:xfrm>
          <a:prstGeom prst="rect">
            <a:avLst/>
          </a:prstGeom>
        </p:spPr>
        <p:txBody>
          <a:bodyPr lIns="0" tIns="0" rIns="0" bIns="0" rtlCol="0" anchor="t">
            <a:spAutoFit/>
          </a:bodyPr>
          <a:lstStyle/>
          <a:p>
            <a:pPr algn="just">
              <a:lnSpc>
                <a:spcPts val="2889"/>
              </a:lnSpc>
            </a:pPr>
            <a:r>
              <a:rPr lang="en-US" sz="2063" spc="84" dirty="0">
                <a:solidFill>
                  <a:srgbClr val="1F1E28"/>
                </a:solidFill>
                <a:latin typeface="Segoe UI 4" panose="020B0802040204020203" charset="0"/>
                <a:ea typeface="Open Sans Bold"/>
                <a:cs typeface="Segoe UI 4" panose="020B0802040204020203" charset="0"/>
                <a:sym typeface="Open Sans Bold"/>
              </a:rPr>
              <a:t>Phone</a:t>
            </a:r>
          </a:p>
        </p:txBody>
      </p:sp>
      <p:sp>
        <p:nvSpPr>
          <p:cNvPr id="8" name="TextBox 8"/>
          <p:cNvSpPr txBox="1"/>
          <p:nvPr/>
        </p:nvSpPr>
        <p:spPr>
          <a:xfrm>
            <a:off x="5517073" y="3316410"/>
            <a:ext cx="1495713" cy="338100"/>
          </a:xfrm>
          <a:prstGeom prst="rect">
            <a:avLst/>
          </a:prstGeom>
        </p:spPr>
        <p:txBody>
          <a:bodyPr lIns="0" tIns="0" rIns="0" bIns="0" rtlCol="0" anchor="t">
            <a:spAutoFit/>
          </a:bodyPr>
          <a:lstStyle/>
          <a:p>
            <a:pPr algn="just">
              <a:lnSpc>
                <a:spcPts val="2889"/>
              </a:lnSpc>
            </a:pPr>
            <a:r>
              <a:rPr lang="en-US" sz="2063" spc="84" dirty="0">
                <a:solidFill>
                  <a:srgbClr val="000000"/>
                </a:solidFill>
                <a:latin typeface="Segoe UI 4" panose="020B0802040204020203" charset="0"/>
                <a:ea typeface="Open Sans Bold"/>
                <a:cs typeface="Segoe UI 4" panose="020B0802040204020203" charset="0"/>
                <a:sym typeface="Open Sans Bold"/>
              </a:rPr>
              <a:t>Website</a:t>
            </a:r>
          </a:p>
        </p:txBody>
      </p:sp>
      <p:sp>
        <p:nvSpPr>
          <p:cNvPr id="9" name="TextBox 9"/>
          <p:cNvSpPr txBox="1"/>
          <p:nvPr/>
        </p:nvSpPr>
        <p:spPr>
          <a:xfrm>
            <a:off x="6599484" y="2823421"/>
            <a:ext cx="2348656" cy="296627"/>
          </a:xfrm>
          <a:prstGeom prst="rect">
            <a:avLst/>
          </a:prstGeom>
        </p:spPr>
        <p:txBody>
          <a:bodyPr lIns="0" tIns="0" rIns="0" bIns="0" rtlCol="0" anchor="t">
            <a:spAutoFit/>
          </a:bodyPr>
          <a:lstStyle/>
          <a:p>
            <a:pPr algn="l">
              <a:lnSpc>
                <a:spcPts val="2549"/>
              </a:lnSpc>
              <a:spcBef>
                <a:spcPct val="0"/>
              </a:spcBef>
            </a:pPr>
            <a:r>
              <a:rPr lang="en-US" sz="1820" spc="74" dirty="0">
                <a:solidFill>
                  <a:srgbClr val="049DD5"/>
                </a:solidFill>
                <a:latin typeface="Segoe UI" panose="020B0502040204020203" pitchFamily="34" charset="0"/>
                <a:ea typeface="Open Sans"/>
                <a:cs typeface="Segoe UI" panose="020B0502040204020203" pitchFamily="34" charset="0"/>
                <a:sym typeface="Open Sans"/>
              </a:rPr>
              <a:t>604-254-5457</a:t>
            </a:r>
          </a:p>
        </p:txBody>
      </p:sp>
      <p:grpSp>
        <p:nvGrpSpPr>
          <p:cNvPr id="10" name="Group 10"/>
          <p:cNvGrpSpPr/>
          <p:nvPr/>
        </p:nvGrpSpPr>
        <p:grpSpPr>
          <a:xfrm>
            <a:off x="-440474" y="-80660"/>
            <a:ext cx="3080951" cy="7470341"/>
            <a:chOff x="0" y="0"/>
            <a:chExt cx="1561918" cy="3787161"/>
          </a:xfrm>
        </p:grpSpPr>
        <p:sp>
          <p:nvSpPr>
            <p:cNvPr id="11" name="Freeform 11"/>
            <p:cNvSpPr/>
            <p:nvPr/>
          </p:nvSpPr>
          <p:spPr>
            <a:xfrm>
              <a:off x="0" y="0"/>
              <a:ext cx="1561918" cy="3787161"/>
            </a:xfrm>
            <a:custGeom>
              <a:avLst/>
              <a:gdLst/>
              <a:ahLst/>
              <a:cxnLst/>
              <a:rect l="l" t="t" r="r" b="b"/>
              <a:pathLst>
                <a:path w="1561918" h="3787161">
                  <a:moveTo>
                    <a:pt x="0" y="0"/>
                  </a:moveTo>
                  <a:lnTo>
                    <a:pt x="1561918" y="0"/>
                  </a:lnTo>
                  <a:lnTo>
                    <a:pt x="1561918" y="3787161"/>
                  </a:lnTo>
                  <a:lnTo>
                    <a:pt x="0" y="3787161"/>
                  </a:lnTo>
                  <a:close/>
                </a:path>
              </a:pathLst>
            </a:custGeom>
            <a:solidFill>
              <a:srgbClr val="049DD5"/>
            </a:solidFill>
          </p:spPr>
          <p:txBody>
            <a:bodyPr/>
            <a:lstStyle/>
            <a:p>
              <a:endParaRPr lang="en-CA"/>
            </a:p>
          </p:txBody>
        </p:sp>
        <p:sp>
          <p:nvSpPr>
            <p:cNvPr id="12" name="TextBox 12"/>
            <p:cNvSpPr txBox="1"/>
            <p:nvPr/>
          </p:nvSpPr>
          <p:spPr>
            <a:xfrm>
              <a:off x="0" y="-19050"/>
              <a:ext cx="1561918" cy="3806211"/>
            </a:xfrm>
            <a:prstGeom prst="rect">
              <a:avLst/>
            </a:prstGeom>
          </p:spPr>
          <p:txBody>
            <a:bodyPr lIns="27093" tIns="27093" rIns="27093" bIns="27093" rtlCol="0" anchor="ctr"/>
            <a:lstStyle/>
            <a:p>
              <a:pPr algn="ctr">
                <a:lnSpc>
                  <a:spcPts val="1493"/>
                </a:lnSpc>
              </a:pPr>
              <a:endParaRPr/>
            </a:p>
          </p:txBody>
        </p:sp>
      </p:grpSp>
      <p:grpSp>
        <p:nvGrpSpPr>
          <p:cNvPr id="13" name="Group 13"/>
          <p:cNvGrpSpPr/>
          <p:nvPr/>
        </p:nvGrpSpPr>
        <p:grpSpPr>
          <a:xfrm>
            <a:off x="376998" y="1216727"/>
            <a:ext cx="4526958" cy="4881746"/>
            <a:chOff x="0" y="0"/>
            <a:chExt cx="6035944" cy="6508994"/>
          </a:xfrm>
        </p:grpSpPr>
        <p:pic>
          <p:nvPicPr>
            <p:cNvPr id="14" name="Picture 14"/>
            <p:cNvPicPr>
              <a:picLocks noChangeAspect="1"/>
            </p:cNvPicPr>
            <p:nvPr/>
          </p:nvPicPr>
          <p:blipFill>
            <a:blip r:embed="rId8"/>
            <a:srcRect l="21484" r="21484"/>
            <a:stretch>
              <a:fillRect/>
            </a:stretch>
          </p:blipFill>
          <p:spPr>
            <a:xfrm>
              <a:off x="0" y="0"/>
              <a:ext cx="6035944" cy="6508994"/>
            </a:xfrm>
            <a:prstGeom prst="rect">
              <a:avLst/>
            </a:prstGeom>
          </p:spPr>
        </p:pic>
      </p:grpSp>
      <p:sp>
        <p:nvSpPr>
          <p:cNvPr id="15" name="TextBox 15"/>
          <p:cNvSpPr txBox="1"/>
          <p:nvPr/>
        </p:nvSpPr>
        <p:spPr>
          <a:xfrm>
            <a:off x="6114369" y="4278925"/>
            <a:ext cx="3639231" cy="222753"/>
          </a:xfrm>
          <a:prstGeom prst="rect">
            <a:avLst/>
          </a:prstGeom>
        </p:spPr>
        <p:txBody>
          <a:bodyPr lIns="0" tIns="0" rIns="0" bIns="0" rtlCol="0" anchor="t">
            <a:spAutoFit/>
          </a:bodyPr>
          <a:lstStyle/>
          <a:p>
            <a:pPr algn="l">
              <a:lnSpc>
                <a:spcPts val="1930"/>
              </a:lnSpc>
              <a:spcBef>
                <a:spcPct val="0"/>
              </a:spcBef>
            </a:pPr>
            <a:r>
              <a:rPr lang="en-US" sz="1378" u="sng" spc="56" dirty="0" err="1">
                <a:solidFill>
                  <a:srgbClr val="000000"/>
                </a:solidFill>
                <a:latin typeface="Segoe UI" panose="020B0502040204020203" pitchFamily="34" charset="0"/>
                <a:ea typeface="Open Sans"/>
                <a:cs typeface="Segoe UI" panose="020B0502040204020203" pitchFamily="34" charset="0"/>
                <a:sym typeface="Open Sans"/>
                <a:hlinkClick r:id="rId9" tooltip="https://www.facebook.com/WestcoastFamilyCentres"/>
              </a:rPr>
              <a:t>WestcoastFamilyCentres</a:t>
            </a:r>
            <a:endParaRPr lang="en-US" sz="1378" u="sng" spc="56" dirty="0">
              <a:solidFill>
                <a:srgbClr val="000000"/>
              </a:solidFill>
              <a:latin typeface="Segoe UI" panose="020B0502040204020203" pitchFamily="34" charset="0"/>
              <a:ea typeface="Open Sans"/>
              <a:cs typeface="Segoe UI" panose="020B0502040204020203" pitchFamily="34" charset="0"/>
              <a:sym typeface="Open Sans"/>
              <a:hlinkClick r:id="rId9" tooltip="https://www.facebook.com/WestcoastFamilyCentres"/>
            </a:endParaRPr>
          </a:p>
        </p:txBody>
      </p:sp>
      <p:sp>
        <p:nvSpPr>
          <p:cNvPr id="16" name="TextBox 16"/>
          <p:cNvSpPr txBox="1"/>
          <p:nvPr/>
        </p:nvSpPr>
        <p:spPr>
          <a:xfrm>
            <a:off x="6114369" y="4844886"/>
            <a:ext cx="3639231" cy="222753"/>
          </a:xfrm>
          <a:prstGeom prst="rect">
            <a:avLst/>
          </a:prstGeom>
        </p:spPr>
        <p:txBody>
          <a:bodyPr lIns="0" tIns="0" rIns="0" bIns="0" rtlCol="0" anchor="t">
            <a:spAutoFit/>
          </a:bodyPr>
          <a:lstStyle/>
          <a:p>
            <a:pPr algn="l">
              <a:lnSpc>
                <a:spcPts val="1930"/>
              </a:lnSpc>
              <a:spcBef>
                <a:spcPct val="0"/>
              </a:spcBef>
            </a:pPr>
            <a:r>
              <a:rPr lang="en-US" sz="1378" u="sng" spc="56" dirty="0" err="1">
                <a:solidFill>
                  <a:srgbClr val="000000"/>
                </a:solidFill>
                <a:latin typeface="Segoe UI" panose="020B0502040204020203" pitchFamily="34" charset="0"/>
                <a:ea typeface="Open Sans"/>
                <a:cs typeface="Segoe UI" panose="020B0502040204020203" pitchFamily="34" charset="0"/>
                <a:sym typeface="Open Sans"/>
                <a:hlinkClick r:id="rId10" tooltip="https://www.instagram.com/westcoastfamctr/"/>
              </a:rPr>
              <a:t>westcoastfamctr</a:t>
            </a:r>
            <a:endParaRPr lang="en-US" sz="1378" u="sng" spc="56" dirty="0">
              <a:solidFill>
                <a:srgbClr val="000000"/>
              </a:solidFill>
              <a:latin typeface="Segoe UI" panose="020B0502040204020203" pitchFamily="34" charset="0"/>
              <a:ea typeface="Open Sans"/>
              <a:cs typeface="Segoe UI" panose="020B0502040204020203" pitchFamily="34" charset="0"/>
              <a:sym typeface="Open Sans"/>
              <a:hlinkClick r:id="rId10" tooltip="https://www.instagram.com/westcoastfamctr/"/>
            </a:endParaRPr>
          </a:p>
        </p:txBody>
      </p:sp>
      <p:sp>
        <p:nvSpPr>
          <p:cNvPr id="17" name="TextBox 17"/>
          <p:cNvSpPr txBox="1"/>
          <p:nvPr/>
        </p:nvSpPr>
        <p:spPr>
          <a:xfrm>
            <a:off x="6114369" y="5351887"/>
            <a:ext cx="3639231" cy="222753"/>
          </a:xfrm>
          <a:prstGeom prst="rect">
            <a:avLst/>
          </a:prstGeom>
        </p:spPr>
        <p:txBody>
          <a:bodyPr lIns="0" tIns="0" rIns="0" bIns="0" rtlCol="0" anchor="t">
            <a:spAutoFit/>
          </a:bodyPr>
          <a:lstStyle/>
          <a:p>
            <a:pPr algn="l">
              <a:lnSpc>
                <a:spcPts val="1930"/>
              </a:lnSpc>
              <a:spcBef>
                <a:spcPct val="0"/>
              </a:spcBef>
            </a:pPr>
            <a:r>
              <a:rPr lang="en-US" sz="1378" u="sng" spc="56" dirty="0">
                <a:solidFill>
                  <a:srgbClr val="000000"/>
                </a:solidFill>
                <a:latin typeface="Segoe UI" panose="020B0502040204020203" pitchFamily="34" charset="0"/>
                <a:ea typeface="Open Sans"/>
                <a:cs typeface="Segoe UI" panose="020B0502040204020203" pitchFamily="34" charset="0"/>
                <a:sym typeface="Open Sans"/>
                <a:hlinkClick r:id="rId11" tooltip="https://www.linkedin.com/company/3532740/admin/feed/posts/"/>
              </a:rPr>
              <a:t>Westcoast Family Centres Society</a:t>
            </a:r>
          </a:p>
        </p:txBody>
      </p:sp>
      <p:sp>
        <p:nvSpPr>
          <p:cNvPr id="18" name="TextBox 18"/>
          <p:cNvSpPr txBox="1"/>
          <p:nvPr/>
        </p:nvSpPr>
        <p:spPr>
          <a:xfrm>
            <a:off x="6797545" y="3367725"/>
            <a:ext cx="2479341" cy="246093"/>
          </a:xfrm>
          <a:prstGeom prst="rect">
            <a:avLst/>
          </a:prstGeom>
        </p:spPr>
        <p:txBody>
          <a:bodyPr lIns="0" tIns="0" rIns="0" bIns="0" rtlCol="0" anchor="t">
            <a:spAutoFit/>
          </a:bodyPr>
          <a:lstStyle/>
          <a:p>
            <a:pPr algn="ctr">
              <a:lnSpc>
                <a:spcPts val="2129"/>
              </a:lnSpc>
              <a:spcBef>
                <a:spcPct val="0"/>
              </a:spcBef>
            </a:pPr>
            <a:r>
              <a:rPr lang="en-US" sz="1520" u="sng" spc="62" dirty="0">
                <a:solidFill>
                  <a:srgbClr val="000000"/>
                </a:solidFill>
                <a:latin typeface="Segoe UI" panose="020B0502040204020203" pitchFamily="34" charset="0"/>
                <a:ea typeface="Open Sans"/>
                <a:cs typeface="Segoe UI" panose="020B0502040204020203" pitchFamily="34" charset="0"/>
                <a:sym typeface="Open Sans"/>
                <a:hlinkClick r:id="rId12" tooltip="https://www.westcoastfamily.org"/>
              </a:rPr>
              <a:t>www.westcoastfamily.org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69ae6bc-bb75-4cbe-8c3b-29b84c010f1d" xsi:nil="true"/>
    <lcf76f155ced4ddcb4097134ff3c332f xmlns="7d74ec8a-4b89-4072-8740-0837a30a9f3a">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089902147E9234084BEB5AE7E95F387" ma:contentTypeVersion="15" ma:contentTypeDescription="Create a new document." ma:contentTypeScope="" ma:versionID="334a3739d7151031ee6a5d5acea345c1">
  <xsd:schema xmlns:xsd="http://www.w3.org/2001/XMLSchema" xmlns:xs="http://www.w3.org/2001/XMLSchema" xmlns:p="http://schemas.microsoft.com/office/2006/metadata/properties" xmlns:ns2="7d74ec8a-4b89-4072-8740-0837a30a9f3a" xmlns:ns3="f69ae6bc-bb75-4cbe-8c3b-29b84c010f1d" targetNamespace="http://schemas.microsoft.com/office/2006/metadata/properties" ma:root="true" ma:fieldsID="2d997e3e5c9201d2499b200703596531" ns2:_="" ns3:_="">
    <xsd:import namespace="7d74ec8a-4b89-4072-8740-0837a30a9f3a"/>
    <xsd:import namespace="f69ae6bc-bb75-4cbe-8c3b-29b84c010f1d"/>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lcf76f155ced4ddcb4097134ff3c332f" minOccurs="0"/>
                <xsd:element ref="ns3:TaxCatchAll" minOccurs="0"/>
                <xsd:element ref="ns2:MediaServiceObjectDetectorVersions" minOccurs="0"/>
                <xsd:element ref="ns2:MediaServiceSearchProperties"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d74ec8a-4b89-4072-8740-0837a30a9f3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a6aa0adf-4bcd-4b64-bf61-483030f55b6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69ae6bc-bb75-4cbe-8c3b-29b84c010f1d"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9d78bfc9-9423-4138-b10c-9d33067fb346}" ma:internalName="TaxCatchAll" ma:showField="CatchAllData" ma:web="f69ae6bc-bb75-4cbe-8c3b-29b84c010f1d">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8A7FA5D-DFEC-43DE-A426-B37CEC46EEB7}">
  <ds:schemaRefs>
    <ds:schemaRef ds:uri="http://schemas.microsoft.com/office/2006/metadata/properties"/>
    <ds:schemaRef ds:uri="http://schemas.microsoft.com/office/infopath/2007/PartnerControls"/>
    <ds:schemaRef ds:uri="f69ae6bc-bb75-4cbe-8c3b-29b84c010f1d"/>
    <ds:schemaRef ds:uri="7d74ec8a-4b89-4072-8740-0837a30a9f3a"/>
  </ds:schemaRefs>
</ds:datastoreItem>
</file>

<file path=customXml/itemProps2.xml><?xml version="1.0" encoding="utf-8"?>
<ds:datastoreItem xmlns:ds="http://schemas.openxmlformats.org/officeDocument/2006/customXml" ds:itemID="{6EDC6F29-D983-448E-B1A4-75E7FEC99E8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d74ec8a-4b89-4072-8740-0837a30a9f3a"/>
    <ds:schemaRef ds:uri="f69ae6bc-bb75-4cbe-8c3b-29b84c010f1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0B6C098-80A9-4C13-8781-B8E5624F30E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228</TotalTime>
  <Words>545</Words>
  <Application>Microsoft Office PowerPoint</Application>
  <PresentationFormat>Custom</PresentationFormat>
  <Paragraphs>53</Paragraphs>
  <Slides>7</Slides>
  <Notes>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7</vt:i4>
      </vt:variant>
    </vt:vector>
  </HeadingPairs>
  <TitlesOfParts>
    <vt:vector size="18" baseType="lpstr">
      <vt:lpstr>Aptos</vt:lpstr>
      <vt:lpstr>Segoe UI 1</vt:lpstr>
      <vt:lpstr>Segoe UI 2</vt:lpstr>
      <vt:lpstr>Symbol</vt:lpstr>
      <vt:lpstr>Arial</vt:lpstr>
      <vt:lpstr>Segoe UI 4</vt:lpstr>
      <vt:lpstr>Segoe UI 3</vt:lpstr>
      <vt:lpstr>Segoe UI 5</vt:lpstr>
      <vt:lpstr>Calibri</vt:lpstr>
      <vt:lpstr>Segoe UI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WFC Powerpoint Template</dc:title>
  <dc:creator>Aaron Rivard</dc:creator>
  <cp:lastModifiedBy>Jill Summerwill</cp:lastModifiedBy>
  <cp:revision>8</cp:revision>
  <dcterms:created xsi:type="dcterms:W3CDTF">2006-08-16T00:00:00Z</dcterms:created>
  <dcterms:modified xsi:type="dcterms:W3CDTF">2025-06-30T16:55:09Z</dcterms:modified>
  <dc:identifier>DAFqPEFCEWE</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0x010100B089902147E9234084BEB5AE7E95F387</vt:lpwstr>
  </property>
  <property fmtid="{D5CDD505-2E9C-101B-9397-08002B2CF9AE}" pid="3" name="MediaServiceImageTags">
    <vt:lpwstr/>
  </property>
</Properties>
</file>