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87" r:id="rId7"/>
    <p:sldId id="258" r:id="rId8"/>
    <p:sldId id="279" r:id="rId9"/>
    <p:sldId id="288" r:id="rId10"/>
    <p:sldId id="280" r:id="rId11"/>
    <p:sldId id="281" r:id="rId12"/>
    <p:sldId id="283" r:id="rId13"/>
    <p:sldId id="286" r:id="rId14"/>
    <p:sldId id="261" r:id="rId15"/>
    <p:sldId id="278" r:id="rId16"/>
  </p:sldIdLst>
  <p:sldSz cx="9753600" cy="7315200"/>
  <p:notesSz cx="6858000" cy="9144000"/>
  <p:embeddedFontLst>
    <p:embeddedFont>
      <p:font typeface="Segoe UI" panose="020B0502040204020203" pitchFamily="34" charset="0"/>
      <p:regular r:id="rId17"/>
      <p:bold r:id="rId18"/>
      <p:italic r:id="rId19"/>
      <p:boldItalic r:id="rId20"/>
    </p:embeddedFont>
    <p:embeddedFont>
      <p:font typeface="Segoe UI 1" panose="020B0604020202020204" charset="0"/>
      <p:regular r:id="rId21"/>
    </p:embeddedFont>
    <p:embeddedFont>
      <p:font typeface="Segoe UI 2" panose="020B0604020202020204" charset="0"/>
      <p:regular r:id="rId22"/>
    </p:embeddedFont>
    <p:embeddedFont>
      <p:font typeface="Segoe UI 3" panose="020B0604020202020204" charset="0"/>
      <p:regular r:id="rId23"/>
    </p:embeddedFont>
    <p:embeddedFont>
      <p:font typeface="Segoe UI 4" panose="020B0802040204020203" charset="0"/>
      <p:regular r:id="rId24"/>
    </p:embeddedFont>
    <p:embeddedFont>
      <p:font typeface="Segoe UI 5" panose="020B0604020202020204" charset="0"/>
      <p:regular r:id="rId25"/>
    </p:embeddedFont>
    <p:embeddedFont>
      <p:font typeface="Segoe UI Emoji" panose="020B0502040204020203" pitchFamily="3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055"/>
    <a:srgbClr val="C6C6C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E6F96D-3BF9-49B4-9277-6E0C80757C8C}" v="8" dt="2026-05-12T14:09:18.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5" d="100"/>
          <a:sy n="75" d="100"/>
        </p:scale>
        <p:origin x="87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ll Summerwill" userId="5ddcbf64-d193-4069-b217-a51da0160042" providerId="ADAL" clId="{721881AC-FC24-4537-9B20-D069A0D4FEA8}"/>
    <pc:docChg chg="custSel addSld delSld modSld sldOrd">
      <pc:chgData name="Jill Summerwill" userId="5ddcbf64-d193-4069-b217-a51da0160042" providerId="ADAL" clId="{721881AC-FC24-4537-9B20-D069A0D4FEA8}" dt="2026-05-12T14:11:36.527" v="115" actId="255"/>
      <pc:docMkLst>
        <pc:docMk/>
      </pc:docMkLst>
      <pc:sldChg chg="modSp mod">
        <pc:chgData name="Jill Summerwill" userId="5ddcbf64-d193-4069-b217-a51da0160042" providerId="ADAL" clId="{721881AC-FC24-4537-9B20-D069A0D4FEA8}" dt="2026-05-12T14:11:36.527" v="115" actId="255"/>
        <pc:sldMkLst>
          <pc:docMk/>
          <pc:sldMk cId="0" sldId="258"/>
        </pc:sldMkLst>
        <pc:spChg chg="mod">
          <ac:chgData name="Jill Summerwill" userId="5ddcbf64-d193-4069-b217-a51da0160042" providerId="ADAL" clId="{721881AC-FC24-4537-9B20-D069A0D4FEA8}" dt="2026-05-12T14:03:43.704" v="13" actId="1076"/>
          <ac:spMkLst>
            <pc:docMk/>
            <pc:sldMk cId="0" sldId="258"/>
            <ac:spMk id="3" creationId="{00000000-0000-0000-0000-000000000000}"/>
          </ac:spMkLst>
        </pc:spChg>
        <pc:spChg chg="mod">
          <ac:chgData name="Jill Summerwill" userId="5ddcbf64-d193-4069-b217-a51da0160042" providerId="ADAL" clId="{721881AC-FC24-4537-9B20-D069A0D4FEA8}" dt="2026-05-12T14:11:36.527" v="115" actId="255"/>
          <ac:spMkLst>
            <pc:docMk/>
            <pc:sldMk cId="0" sldId="258"/>
            <ac:spMk id="6" creationId="{D83C7D92-5F44-A6D2-5500-2F94DAF78B11}"/>
          </ac:spMkLst>
        </pc:spChg>
        <pc:spChg chg="mod">
          <ac:chgData name="Jill Summerwill" userId="5ddcbf64-d193-4069-b217-a51da0160042" providerId="ADAL" clId="{721881AC-FC24-4537-9B20-D069A0D4FEA8}" dt="2026-05-12T14:03:36.126" v="12" actId="20577"/>
          <ac:spMkLst>
            <pc:docMk/>
            <pc:sldMk cId="0" sldId="258"/>
            <ac:spMk id="7" creationId="{CD985F5D-D822-D5C0-87FA-A4A2015556AD}"/>
          </ac:spMkLst>
        </pc:spChg>
      </pc:sldChg>
      <pc:sldChg chg="modSp mod">
        <pc:chgData name="Jill Summerwill" userId="5ddcbf64-d193-4069-b217-a51da0160042" providerId="ADAL" clId="{721881AC-FC24-4537-9B20-D069A0D4FEA8}" dt="2026-05-12T14:05:21.933" v="37" actId="20577"/>
        <pc:sldMkLst>
          <pc:docMk/>
          <pc:sldMk cId="4033313546" sldId="279"/>
        </pc:sldMkLst>
        <pc:spChg chg="mod">
          <ac:chgData name="Jill Summerwill" userId="5ddcbf64-d193-4069-b217-a51da0160042" providerId="ADAL" clId="{721881AC-FC24-4537-9B20-D069A0D4FEA8}" dt="2026-05-12T14:05:21.933" v="37" actId="20577"/>
          <ac:spMkLst>
            <pc:docMk/>
            <pc:sldMk cId="4033313546" sldId="279"/>
            <ac:spMk id="5" creationId="{7E8E8F87-23E9-D132-6960-26883B78BA77}"/>
          </ac:spMkLst>
        </pc:spChg>
      </pc:sldChg>
      <pc:sldChg chg="modSp mod">
        <pc:chgData name="Jill Summerwill" userId="5ddcbf64-d193-4069-b217-a51da0160042" providerId="ADAL" clId="{721881AC-FC24-4537-9B20-D069A0D4FEA8}" dt="2026-05-12T14:08:31.260" v="64" actId="20577"/>
        <pc:sldMkLst>
          <pc:docMk/>
          <pc:sldMk cId="4269712166" sldId="281"/>
        </pc:sldMkLst>
        <pc:spChg chg="mod">
          <ac:chgData name="Jill Summerwill" userId="5ddcbf64-d193-4069-b217-a51da0160042" providerId="ADAL" clId="{721881AC-FC24-4537-9B20-D069A0D4FEA8}" dt="2026-05-12T14:08:31.260" v="64" actId="20577"/>
          <ac:spMkLst>
            <pc:docMk/>
            <pc:sldMk cId="4269712166" sldId="281"/>
            <ac:spMk id="3" creationId="{58B31659-DB7F-9D92-0C8C-B6885BB9EB8D}"/>
          </ac:spMkLst>
        </pc:spChg>
      </pc:sldChg>
      <pc:sldChg chg="modSp del">
        <pc:chgData name="Jill Summerwill" userId="5ddcbf64-d193-4069-b217-a51da0160042" providerId="ADAL" clId="{721881AC-FC24-4537-9B20-D069A0D4FEA8}" dt="2026-05-12T14:10:04.251" v="74" actId="2696"/>
        <pc:sldMkLst>
          <pc:docMk/>
          <pc:sldMk cId="1236675055" sldId="282"/>
        </pc:sldMkLst>
        <pc:spChg chg="mod">
          <ac:chgData name="Jill Summerwill" userId="5ddcbf64-d193-4069-b217-a51da0160042" providerId="ADAL" clId="{721881AC-FC24-4537-9B20-D069A0D4FEA8}" dt="2026-05-12T14:08:52.831" v="66"/>
          <ac:spMkLst>
            <pc:docMk/>
            <pc:sldMk cId="1236675055" sldId="282"/>
            <ac:spMk id="3" creationId="{0A340A09-D46D-249D-F462-5BE174E511AE}"/>
          </ac:spMkLst>
        </pc:spChg>
      </pc:sldChg>
      <pc:sldChg chg="modSp mod">
        <pc:chgData name="Jill Summerwill" userId="5ddcbf64-d193-4069-b217-a51da0160042" providerId="ADAL" clId="{721881AC-FC24-4537-9B20-D069A0D4FEA8}" dt="2026-05-12T14:09:28.092" v="72" actId="20577"/>
        <pc:sldMkLst>
          <pc:docMk/>
          <pc:sldMk cId="129675199" sldId="283"/>
        </pc:sldMkLst>
        <pc:spChg chg="mod">
          <ac:chgData name="Jill Summerwill" userId="5ddcbf64-d193-4069-b217-a51da0160042" providerId="ADAL" clId="{721881AC-FC24-4537-9B20-D069A0D4FEA8}" dt="2026-05-12T14:09:28.092" v="72" actId="20577"/>
          <ac:spMkLst>
            <pc:docMk/>
            <pc:sldMk cId="129675199" sldId="283"/>
            <ac:spMk id="3" creationId="{697A8616-09DB-CA1D-5383-0AE083BFDDD0}"/>
          </ac:spMkLst>
        </pc:spChg>
      </pc:sldChg>
      <pc:sldChg chg="del">
        <pc:chgData name="Jill Summerwill" userId="5ddcbf64-d193-4069-b217-a51da0160042" providerId="ADAL" clId="{721881AC-FC24-4537-9B20-D069A0D4FEA8}" dt="2026-05-12T14:09:49.261" v="73" actId="2696"/>
        <pc:sldMkLst>
          <pc:docMk/>
          <pc:sldMk cId="1063023794" sldId="284"/>
        </pc:sldMkLst>
      </pc:sldChg>
      <pc:sldChg chg="del">
        <pc:chgData name="Jill Summerwill" userId="5ddcbf64-d193-4069-b217-a51da0160042" providerId="ADAL" clId="{721881AC-FC24-4537-9B20-D069A0D4FEA8}" dt="2026-05-12T14:10:17.034" v="75" actId="2696"/>
        <pc:sldMkLst>
          <pc:docMk/>
          <pc:sldMk cId="1115594661" sldId="285"/>
        </pc:sldMkLst>
      </pc:sldChg>
      <pc:sldChg chg="modSp mod">
        <pc:chgData name="Jill Summerwill" userId="5ddcbf64-d193-4069-b217-a51da0160042" providerId="ADAL" clId="{721881AC-FC24-4537-9B20-D069A0D4FEA8}" dt="2026-05-12T14:11:13.667" v="112" actId="20577"/>
        <pc:sldMkLst>
          <pc:docMk/>
          <pc:sldMk cId="2283313391" sldId="287"/>
        </pc:sldMkLst>
        <pc:spChg chg="mod">
          <ac:chgData name="Jill Summerwill" userId="5ddcbf64-d193-4069-b217-a51da0160042" providerId="ADAL" clId="{721881AC-FC24-4537-9B20-D069A0D4FEA8}" dt="2026-05-12T14:11:13.667" v="112" actId="20577"/>
          <ac:spMkLst>
            <pc:docMk/>
            <pc:sldMk cId="2283313391" sldId="287"/>
            <ac:spMk id="3" creationId="{AC2FF0C2-0B84-8911-9241-DC4B42BA9EA2}"/>
          </ac:spMkLst>
        </pc:spChg>
      </pc:sldChg>
      <pc:sldChg chg="addSp modSp new mod ord">
        <pc:chgData name="Jill Summerwill" userId="5ddcbf64-d193-4069-b217-a51da0160042" providerId="ADAL" clId="{721881AC-FC24-4537-9B20-D069A0D4FEA8}" dt="2026-05-12T14:07:10.286" v="50"/>
        <pc:sldMkLst>
          <pc:docMk/>
          <pc:sldMk cId="399550984" sldId="288"/>
        </pc:sldMkLst>
        <pc:spChg chg="add mod">
          <ac:chgData name="Jill Summerwill" userId="5ddcbf64-d193-4069-b217-a51da0160042" providerId="ADAL" clId="{721881AC-FC24-4537-9B20-D069A0D4FEA8}" dt="2026-05-12T14:06:28.226" v="48" actId="20577"/>
          <ac:spMkLst>
            <pc:docMk/>
            <pc:sldMk cId="399550984" sldId="288"/>
            <ac:spMk id="2" creationId="{03982241-07B9-87C3-87EC-B2209215253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jill.summerwill@westcoastfamilies.or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s://www.linkedin.com/company/3532740/admin/feed/posts/" TargetMode="External"/><Relationship Id="rId3" Type="http://schemas.openxmlformats.org/officeDocument/2006/relationships/image" Target="../media/image5.svg"/><Relationship Id="rId7" Type="http://schemas.openxmlformats.org/officeDocument/2006/relationships/hyperlink" Target="https://www.instagram.com/westcoastfamctr/" TargetMode="External"/><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hyperlink" Target="https://www.facebook.com/WestcoastFamilyCentres" TargetMode="External"/><Relationship Id="rId5" Type="http://schemas.openxmlformats.org/officeDocument/2006/relationships/image" Target="../media/image7.jpeg"/><Relationship Id="rId4" Type="http://schemas.openxmlformats.org/officeDocument/2006/relationships/image" Target="../media/image6.svg"/><Relationship Id="rId9" Type="http://schemas.openxmlformats.org/officeDocument/2006/relationships/hyperlink" Target="https://www.westcoastfamil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72649" y="-155141"/>
            <a:ext cx="3080951" cy="7470341"/>
            <a:chOff x="0" y="0"/>
            <a:chExt cx="1561918" cy="3787161"/>
          </a:xfrm>
        </p:grpSpPr>
        <p:sp>
          <p:nvSpPr>
            <p:cNvPr id="3" name="Freeform 3"/>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4" name="TextBox 4"/>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5" name="Group 5"/>
          <p:cNvGrpSpPr/>
          <p:nvPr/>
        </p:nvGrpSpPr>
        <p:grpSpPr>
          <a:xfrm>
            <a:off x="4409170" y="1216727"/>
            <a:ext cx="4526958" cy="4881746"/>
            <a:chOff x="0" y="0"/>
            <a:chExt cx="6035944" cy="6508994"/>
          </a:xfrm>
        </p:grpSpPr>
        <p:pic>
          <p:nvPicPr>
            <p:cNvPr id="6" name="Picture 6"/>
            <p:cNvPicPr>
              <a:picLocks noChangeAspect="1"/>
            </p:cNvPicPr>
            <p:nvPr/>
          </p:nvPicPr>
          <p:blipFill>
            <a:blip r:embed="rId2"/>
            <a:srcRect t="14009" b="14009"/>
            <a:stretch>
              <a:fillRect/>
            </a:stretch>
          </p:blipFill>
          <p:spPr>
            <a:xfrm>
              <a:off x="0" y="0"/>
              <a:ext cx="6035944" cy="6508994"/>
            </a:xfrm>
            <a:prstGeom prst="rect">
              <a:avLst/>
            </a:prstGeom>
          </p:spPr>
        </p:pic>
      </p:grpSp>
      <p:sp>
        <p:nvSpPr>
          <p:cNvPr id="7" name="Freeform 7"/>
          <p:cNvSpPr/>
          <p:nvPr/>
        </p:nvSpPr>
        <p:spPr>
          <a:xfrm>
            <a:off x="731520" y="460156"/>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3"/>
            <a:stretch>
              <a:fillRect/>
            </a:stretch>
          </a:blipFill>
        </p:spPr>
        <p:txBody>
          <a:bodyPr/>
          <a:lstStyle/>
          <a:p>
            <a:endParaRPr lang="en-CA"/>
          </a:p>
        </p:txBody>
      </p:sp>
      <p:grpSp>
        <p:nvGrpSpPr>
          <p:cNvPr id="8" name="Group 8"/>
          <p:cNvGrpSpPr/>
          <p:nvPr/>
        </p:nvGrpSpPr>
        <p:grpSpPr>
          <a:xfrm>
            <a:off x="0" y="4763860"/>
            <a:ext cx="5123297" cy="1819820"/>
            <a:chOff x="0" y="0"/>
            <a:chExt cx="812800" cy="288711"/>
          </a:xfrm>
        </p:grpSpPr>
        <p:sp>
          <p:nvSpPr>
            <p:cNvPr id="9" name="Freeform 9"/>
            <p:cNvSpPr/>
            <p:nvPr/>
          </p:nvSpPr>
          <p:spPr>
            <a:xfrm>
              <a:off x="0" y="0"/>
              <a:ext cx="812800" cy="288711"/>
            </a:xfrm>
            <a:custGeom>
              <a:avLst/>
              <a:gdLst/>
              <a:ahLst/>
              <a:cxnLst/>
              <a:rect l="l" t="t" r="r" b="b"/>
              <a:pathLst>
                <a:path w="812800" h="288711">
                  <a:moveTo>
                    <a:pt x="0" y="0"/>
                  </a:moveTo>
                  <a:lnTo>
                    <a:pt x="812800" y="0"/>
                  </a:lnTo>
                  <a:lnTo>
                    <a:pt x="812800" y="288711"/>
                  </a:lnTo>
                  <a:lnTo>
                    <a:pt x="0" y="288711"/>
                  </a:lnTo>
                  <a:close/>
                </a:path>
              </a:pathLst>
            </a:custGeom>
            <a:solidFill>
              <a:srgbClr val="F7991D"/>
            </a:solidFill>
          </p:spPr>
          <p:txBody>
            <a:bodyPr/>
            <a:lstStyle/>
            <a:p>
              <a:endParaRPr lang="en-CA" dirty="0"/>
            </a:p>
          </p:txBody>
        </p:sp>
        <p:sp>
          <p:nvSpPr>
            <p:cNvPr id="10" name="TextBox 10"/>
            <p:cNvSpPr txBox="1"/>
            <p:nvPr/>
          </p:nvSpPr>
          <p:spPr>
            <a:xfrm>
              <a:off x="0" y="-28575"/>
              <a:ext cx="812800" cy="317286"/>
            </a:xfrm>
            <a:prstGeom prst="rect">
              <a:avLst/>
            </a:prstGeom>
          </p:spPr>
          <p:txBody>
            <a:bodyPr lIns="50800" tIns="50800" rIns="50800" bIns="50800" rtlCol="0" anchor="ctr"/>
            <a:lstStyle/>
            <a:p>
              <a:pPr algn="ctr">
                <a:lnSpc>
                  <a:spcPts val="2549"/>
                </a:lnSpc>
              </a:pPr>
              <a:endParaRPr/>
            </a:p>
          </p:txBody>
        </p:sp>
      </p:grpSp>
      <p:sp>
        <p:nvSpPr>
          <p:cNvPr id="11" name="TextBox 11"/>
          <p:cNvSpPr txBox="1"/>
          <p:nvPr/>
        </p:nvSpPr>
        <p:spPr>
          <a:xfrm>
            <a:off x="526758" y="4763860"/>
            <a:ext cx="4350042" cy="978986"/>
          </a:xfrm>
          <a:prstGeom prst="rect">
            <a:avLst/>
          </a:prstGeom>
        </p:spPr>
        <p:txBody>
          <a:bodyPr wrap="square" lIns="0" tIns="0" rIns="0" bIns="0" rtlCol="0" anchor="t">
            <a:spAutoFit/>
          </a:bodyPr>
          <a:lstStyle/>
          <a:p>
            <a:pPr marL="0" lvl="0" indent="0" algn="l">
              <a:lnSpc>
                <a:spcPts val="3992"/>
              </a:lnSpc>
            </a:pPr>
            <a:r>
              <a:rPr lang="en-US" sz="2800" dirty="0">
                <a:solidFill>
                  <a:srgbClr val="FFFFFF"/>
                </a:solidFill>
                <a:latin typeface="Segoe UI 1"/>
                <a:ea typeface="Segoe UI 1"/>
                <a:cs typeface="Segoe UI 1"/>
                <a:sym typeface="Segoe UI 1"/>
              </a:rPr>
              <a:t>VFPRS – Associated Services</a:t>
            </a:r>
          </a:p>
        </p:txBody>
      </p:sp>
      <p:sp>
        <p:nvSpPr>
          <p:cNvPr id="12" name="TextBox 12"/>
          <p:cNvSpPr txBox="1"/>
          <p:nvPr/>
        </p:nvSpPr>
        <p:spPr>
          <a:xfrm>
            <a:off x="731520" y="5791768"/>
            <a:ext cx="1838217" cy="292709"/>
          </a:xfrm>
          <a:prstGeom prst="rect">
            <a:avLst/>
          </a:prstGeom>
        </p:spPr>
        <p:txBody>
          <a:bodyPr lIns="0" tIns="0" rIns="0" bIns="0" rtlCol="0" anchor="t">
            <a:spAutoFit/>
          </a:bodyPr>
          <a:lstStyle/>
          <a:p>
            <a:pPr marL="0" lvl="0" indent="0" algn="ctr">
              <a:lnSpc>
                <a:spcPts val="2520"/>
              </a:lnSpc>
              <a:spcBef>
                <a:spcPct val="0"/>
              </a:spcBef>
            </a:pPr>
            <a:r>
              <a:rPr lang="en-US" dirty="0">
                <a:solidFill>
                  <a:srgbClr val="FFFFFF"/>
                </a:solidFill>
                <a:latin typeface="Segoe UI 2"/>
                <a:ea typeface="Segoe UI 2"/>
                <a:cs typeface="Segoe UI 2"/>
                <a:sym typeface="Segoe UI 2"/>
              </a:rPr>
              <a:t>Vancouver</a:t>
            </a:r>
            <a:endParaRPr lang="en-US" sz="1800" u="none" strike="noStrike" dirty="0">
              <a:solidFill>
                <a:srgbClr val="FFFFFF"/>
              </a:solidFill>
              <a:latin typeface="Segoe UI 2"/>
              <a:ea typeface="Segoe UI 2"/>
              <a:cs typeface="Segoe UI 2"/>
              <a:sym typeface="Segoe UI 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36144" y="1402327"/>
            <a:ext cx="3481312" cy="1248488"/>
          </a:xfrm>
          <a:custGeom>
            <a:avLst/>
            <a:gdLst/>
            <a:ahLst/>
            <a:cxnLst/>
            <a:rect l="l" t="t" r="r" b="b"/>
            <a:pathLst>
              <a:path w="3481312" h="1248488">
                <a:moveTo>
                  <a:pt x="0" y="0"/>
                </a:moveTo>
                <a:lnTo>
                  <a:pt x="3481312" y="0"/>
                </a:lnTo>
                <a:lnTo>
                  <a:pt x="3481312" y="1248487"/>
                </a:lnTo>
                <a:lnTo>
                  <a:pt x="0" y="1248487"/>
                </a:lnTo>
                <a:lnTo>
                  <a:pt x="0" y="0"/>
                </a:lnTo>
                <a:close/>
              </a:path>
            </a:pathLst>
          </a:custGeom>
          <a:blipFill>
            <a:blip r:embed="rId2"/>
            <a:stretch>
              <a:fillRect/>
            </a:stretch>
          </a:blipFill>
        </p:spPr>
        <p:txBody>
          <a:bodyPr/>
          <a:lstStyle/>
          <a:p>
            <a:endParaRPr lang="en-CA"/>
          </a:p>
        </p:txBody>
      </p:sp>
      <p:sp>
        <p:nvSpPr>
          <p:cNvPr id="3" name="TextBox 3"/>
          <p:cNvSpPr txBox="1"/>
          <p:nvPr/>
        </p:nvSpPr>
        <p:spPr>
          <a:xfrm>
            <a:off x="869561" y="2805829"/>
            <a:ext cx="8014477" cy="3178114"/>
          </a:xfrm>
          <a:prstGeom prst="rect">
            <a:avLst/>
          </a:prstGeom>
        </p:spPr>
        <p:txBody>
          <a:bodyPr lIns="0" tIns="0" rIns="0" bIns="0" rtlCol="0" anchor="t">
            <a:spAutoFit/>
          </a:bodyPr>
          <a:lstStyle/>
          <a:p>
            <a:pPr algn="ctr">
              <a:lnSpc>
                <a:spcPts val="2517"/>
              </a:lnSpc>
            </a:pPr>
            <a:r>
              <a:rPr lang="en-US" sz="1798" spc="7" dirty="0">
                <a:solidFill>
                  <a:srgbClr val="4F5055"/>
                </a:solidFill>
                <a:latin typeface="Segoe UI 2"/>
                <a:ea typeface="Segoe UI 2"/>
                <a:cs typeface="Segoe UI 2"/>
                <a:sym typeface="Segoe UI 2"/>
              </a:rPr>
              <a:t>Westcoast Family Centres is privileged to offer person-centered services on the unceded territory of the </a:t>
            </a:r>
            <a:r>
              <a:rPr lang="en-US" sz="1798" spc="7" dirty="0" err="1">
                <a:solidFill>
                  <a:srgbClr val="4F5055"/>
                </a:solidFill>
                <a:latin typeface="Segoe UI 2"/>
                <a:ea typeface="Segoe UI 2"/>
                <a:cs typeface="Segoe UI 2"/>
                <a:sym typeface="Segoe UI 2"/>
              </a:rPr>
              <a:t>kʷikʷəƛ̓əm</a:t>
            </a:r>
            <a:r>
              <a:rPr lang="en-US" sz="1798" spc="7" dirty="0">
                <a:solidFill>
                  <a:srgbClr val="4F5055"/>
                </a:solidFill>
                <a:latin typeface="Segoe UI 2"/>
                <a:ea typeface="Segoe UI 2"/>
                <a:cs typeface="Segoe UI 2"/>
                <a:sym typeface="Segoe UI 2"/>
              </a:rPr>
              <a:t> (Kwikwetlem) First Nation, </a:t>
            </a:r>
            <a:r>
              <a:rPr lang="en-US" sz="1798" spc="7" dirty="0" err="1">
                <a:solidFill>
                  <a:srgbClr val="4F5055"/>
                </a:solidFill>
                <a:latin typeface="Segoe UI 2"/>
                <a:ea typeface="Segoe UI 2"/>
                <a:cs typeface="Segoe UI 2"/>
                <a:sym typeface="Segoe UI 2"/>
              </a:rPr>
              <a:t>q̓ic̓əy</a:t>
            </a:r>
            <a:r>
              <a:rPr lang="en-US" sz="1798" spc="7" dirty="0">
                <a:solidFill>
                  <a:srgbClr val="4F5055"/>
                </a:solidFill>
                <a:latin typeface="Segoe UI 2"/>
                <a:ea typeface="Segoe UI 2"/>
                <a:cs typeface="Segoe UI 2"/>
                <a:sym typeface="Segoe UI 2"/>
              </a:rPr>
              <a:t>̓ (Katzie) First Nation, Kwantlen First Nation, and the Coast Salish People including the territories of the </a:t>
            </a:r>
            <a:r>
              <a:rPr lang="en-US" sz="1798" spc="7" dirty="0" err="1">
                <a:solidFill>
                  <a:srgbClr val="4F5055"/>
                </a:solidFill>
                <a:latin typeface="Segoe UI 2"/>
                <a:ea typeface="Segoe UI 2"/>
                <a:cs typeface="Segoe UI 2"/>
                <a:sym typeface="Segoe UI 2"/>
              </a:rPr>
              <a:t>xʷməθkʷəy̓əm</a:t>
            </a:r>
            <a:r>
              <a:rPr lang="en-US" sz="1798" spc="7" dirty="0">
                <a:solidFill>
                  <a:srgbClr val="4F5055"/>
                </a:solidFill>
                <a:latin typeface="Segoe UI 2"/>
                <a:ea typeface="Segoe UI 2"/>
                <a:cs typeface="Segoe UI 2"/>
                <a:sym typeface="Segoe UI 2"/>
              </a:rPr>
              <a:t> (Musqueam), Skwxwú7mesh </a:t>
            </a:r>
            <a:r>
              <a:rPr lang="en-US" sz="1798" spc="7" dirty="0" err="1">
                <a:solidFill>
                  <a:srgbClr val="4F5055"/>
                </a:solidFill>
                <a:latin typeface="Segoe UI 2"/>
                <a:ea typeface="Segoe UI 2"/>
                <a:cs typeface="Segoe UI 2"/>
                <a:sym typeface="Segoe UI 2"/>
              </a:rPr>
              <a:t>Úxwumixw</a:t>
            </a:r>
            <a:r>
              <a:rPr lang="en-US" sz="1798" spc="7" dirty="0">
                <a:solidFill>
                  <a:srgbClr val="4F5055"/>
                </a:solidFill>
                <a:latin typeface="Segoe UI 2"/>
                <a:ea typeface="Segoe UI 2"/>
                <a:cs typeface="Segoe UI 2"/>
                <a:sym typeface="Segoe UI 2"/>
              </a:rPr>
              <a:t> (Squamish), and </a:t>
            </a:r>
            <a:r>
              <a:rPr lang="en-US" sz="1798" spc="7" dirty="0" err="1">
                <a:solidFill>
                  <a:srgbClr val="4F5055"/>
                </a:solidFill>
                <a:latin typeface="Segoe UI 2"/>
                <a:ea typeface="Segoe UI 2"/>
                <a:cs typeface="Segoe UI 2"/>
                <a:sym typeface="Segoe UI 2"/>
              </a:rPr>
              <a:t>səl̓ilwətaɁɬ</a:t>
            </a:r>
            <a:r>
              <a:rPr lang="en-US" sz="1798" spc="7" dirty="0">
                <a:solidFill>
                  <a:srgbClr val="4F5055"/>
                </a:solidFill>
                <a:latin typeface="Segoe UI 2"/>
                <a:ea typeface="Segoe UI 2"/>
                <a:cs typeface="Segoe UI 2"/>
                <a:sym typeface="Segoe UI 2"/>
              </a:rPr>
              <a:t> (Tsleil-Waututh) Nations.​</a:t>
            </a:r>
          </a:p>
          <a:p>
            <a:pPr algn="ctr">
              <a:lnSpc>
                <a:spcPts val="2517"/>
              </a:lnSpc>
            </a:pPr>
            <a:r>
              <a:rPr lang="en-US" sz="1798" spc="7" dirty="0">
                <a:solidFill>
                  <a:srgbClr val="4F5055"/>
                </a:solidFill>
                <a:latin typeface="Segoe UI 2"/>
                <a:ea typeface="Segoe UI 2"/>
                <a:cs typeface="Segoe UI 2"/>
                <a:sym typeface="Segoe UI 2"/>
              </a:rPr>
              <a:t>​</a:t>
            </a:r>
          </a:p>
          <a:p>
            <a:pPr algn="ctr">
              <a:lnSpc>
                <a:spcPts val="2517"/>
              </a:lnSpc>
            </a:pPr>
            <a:r>
              <a:rPr lang="en-US" sz="1798" spc="7" dirty="0">
                <a:solidFill>
                  <a:srgbClr val="4F5055"/>
                </a:solidFill>
                <a:latin typeface="Segoe UI 2"/>
                <a:ea typeface="Segoe UI 2"/>
                <a:cs typeface="Segoe UI 2"/>
                <a:sym typeface="Segoe UI 2"/>
              </a:rPr>
              <a:t>Our agency stands in solidarity with all Indigenous Nations to repatriate their children back to their home communities ​</a:t>
            </a:r>
          </a:p>
          <a:p>
            <a:pPr algn="ctr">
              <a:lnSpc>
                <a:spcPts val="2517"/>
              </a:lnSpc>
            </a:pPr>
            <a:r>
              <a:rPr lang="en-US" sz="1798" spc="7" dirty="0">
                <a:solidFill>
                  <a:srgbClr val="4F5055"/>
                </a:solidFill>
                <a:latin typeface="Segoe UI 2"/>
                <a:ea typeface="Segoe UI 2"/>
                <a:cs typeface="Segoe UI 2"/>
                <a:sym typeface="Segoe UI 2"/>
              </a:rPr>
              <a:t>and nations.</a:t>
            </a:r>
          </a:p>
          <a:p>
            <a:pPr algn="ctr">
              <a:lnSpc>
                <a:spcPts val="2517"/>
              </a:lnSpc>
              <a:spcBef>
                <a:spcPct val="0"/>
              </a:spcBef>
            </a:pPr>
            <a:endParaRPr lang="en-US" sz="1798" spc="7" dirty="0">
              <a:solidFill>
                <a:srgbClr val="000000"/>
              </a:solidFill>
              <a:latin typeface="Segoe UI 2"/>
              <a:ea typeface="Segoe UI 2"/>
              <a:cs typeface="Segoe UI 2"/>
              <a:sym typeface="Segoe UI 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FF0C2-0B84-8911-9241-DC4B42BA9EA2}"/>
              </a:ext>
            </a:extLst>
          </p:cNvPr>
          <p:cNvSpPr txBox="1"/>
          <p:nvPr/>
        </p:nvSpPr>
        <p:spPr>
          <a:xfrm>
            <a:off x="76200" y="0"/>
            <a:ext cx="9677400" cy="7571303"/>
          </a:xfrm>
          <a:prstGeom prst="rect">
            <a:avLst/>
          </a:prstGeom>
          <a:noFill/>
        </p:spPr>
        <p:txBody>
          <a:bodyPr wrap="square">
            <a:spAutoFit/>
          </a:bodyPr>
          <a:lstStyle/>
          <a:p>
            <a:r>
              <a:rPr lang="en-CA" sz="2400" b="1" dirty="0">
                <a:effectLst/>
                <a:latin typeface="Aptos" panose="020B0004020202020204" pitchFamily="34" charset="0"/>
                <a:ea typeface="Aptos" panose="020B0004020202020204" pitchFamily="34" charset="0"/>
                <a:cs typeface="Times New Roman" panose="02020603050405020304" pitchFamily="18" charset="0"/>
              </a:rPr>
              <a:t>Vancouver Family Preservation and Reunification Services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Program Overview</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pPr marL="180975" marR="638175" fontAlgn="base"/>
            <a:r>
              <a:rPr lang="en-US" sz="1800" dirty="0">
                <a:effectLst/>
                <a:latin typeface="+mj-lt"/>
                <a:ea typeface="Aptos" panose="020B0004020202020204" pitchFamily="34" charset="0"/>
                <a:cs typeface="Aptos" panose="020B0004020202020204" pitchFamily="34" charset="0"/>
              </a:rPr>
              <a:t>Family Services of Greater Vancouver (FSGV), in partnership with Westcoast Family </a:t>
            </a:r>
            <a:r>
              <a:rPr lang="en-US" sz="1800" dirty="0" err="1">
                <a:effectLst/>
                <a:latin typeface="+mj-lt"/>
                <a:ea typeface="Aptos" panose="020B0004020202020204" pitchFamily="34" charset="0"/>
                <a:cs typeface="Aptos" panose="020B0004020202020204" pitchFamily="34" charset="0"/>
              </a:rPr>
              <a:t>Centres</a:t>
            </a:r>
            <a:r>
              <a:rPr lang="en-US" sz="1800" dirty="0">
                <a:effectLst/>
                <a:latin typeface="+mj-lt"/>
                <a:ea typeface="Aptos" panose="020B0004020202020204" pitchFamily="34" charset="0"/>
                <a:cs typeface="Aptos" panose="020B0004020202020204" pitchFamily="34" charset="0"/>
              </a:rPr>
              <a:t> Society (WFCS), deliver non-residential Family Preservation and Reunification Services to children, youth, and their families and caregivers across the City of Vancouver. FSGV is the lead agency for this Ministry of Children and Family Development (MCFD) contract and the primary service provider in Vancouver South, while WFCS is the primary provider in Vancouver North. Both providers access additional sub-contracted services as per the MCFD Agreement.</a:t>
            </a:r>
            <a:r>
              <a:rPr lang="en-CA" sz="1800"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marL="180975" marR="638175" fontAlgn="base"/>
            <a:r>
              <a:rPr lang="en-CA" sz="1200"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marL="190500" marR="638175" fontAlgn="base"/>
            <a:r>
              <a:rPr lang="en-US" sz="1800" dirty="0">
                <a:effectLst/>
                <a:latin typeface="+mj-lt"/>
                <a:ea typeface="Aptos" panose="020B0004020202020204" pitchFamily="34" charset="0"/>
                <a:cs typeface="Aptos" panose="020B0004020202020204" pitchFamily="34" charset="0"/>
              </a:rPr>
              <a:t>FSGV and WFCS work collaboratively with MCFD’s Children and Youth Special Needs (CYSN), Children and Youth Mental Health (CYMH), and Community Youth Justice Teams, as well as other impacted Ministries. Additionally, we collaborate with other key partners on service delivery (i.e., educational programs and schools, health), and participate in ongoing efforts to promote effective, efficient, and integrated service provision.</a:t>
            </a:r>
            <a:r>
              <a:rPr lang="en-CA" sz="1800" dirty="0">
                <a:effectLst/>
                <a:latin typeface="+mj-lt"/>
                <a:ea typeface="Aptos" panose="020B0004020202020204" pitchFamily="34" charset="0"/>
                <a:cs typeface="Aptos" panose="020B0004020202020204" pitchFamily="34" charset="0"/>
              </a:rPr>
              <a:t> We provide the following services through our contract</a:t>
            </a:r>
          </a:p>
          <a:p>
            <a:pPr marL="190500" marR="638175" fontAlgn="base"/>
            <a:endParaRPr lang="en-CA" sz="2000" dirty="0">
              <a:effectLst/>
              <a:latin typeface="+mj-lt"/>
              <a:ea typeface="Aptos" panose="020B0004020202020204" pitchFamily="34" charset="0"/>
              <a:cs typeface="Aptos" panose="020B0004020202020204" pitchFamily="34" charset="0"/>
            </a:endParaRPr>
          </a:p>
          <a:p>
            <a:pPr marL="342900" lvl="0" indent="-342900" fontAlgn="base">
              <a:buFont typeface="+mj-lt"/>
              <a:buAutoNum type="alphaUcPeriod"/>
              <a:tabLst>
                <a:tab pos="457200" algn="l"/>
              </a:tabLst>
            </a:pPr>
            <a:r>
              <a:rPr lang="en-US" sz="1800" b="1" dirty="0">
                <a:effectLst/>
                <a:latin typeface="+mj-lt"/>
                <a:ea typeface="Aptos" panose="020B0004020202020204" pitchFamily="34" charset="0"/>
                <a:cs typeface="Aptos" panose="020B0004020202020204" pitchFamily="34" charset="0"/>
              </a:rPr>
              <a:t>Individual Family Preservation and Reunification Services</a:t>
            </a:r>
            <a:r>
              <a:rPr lang="en-CA" sz="1800" b="1"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marL="342900" lvl="0" indent="-342900" fontAlgn="base">
              <a:buFont typeface="+mj-lt"/>
              <a:buAutoNum type="alphaUcPeriod"/>
              <a:tabLst>
                <a:tab pos="457200" algn="l"/>
              </a:tabLst>
            </a:pPr>
            <a:r>
              <a:rPr lang="en-CA" sz="1800" b="1" dirty="0">
                <a:effectLst/>
                <a:latin typeface="+mj-lt"/>
                <a:ea typeface="Aptos" panose="020B0004020202020204" pitchFamily="34" charset="0"/>
                <a:cs typeface="Aptos" panose="020B0004020202020204" pitchFamily="34" charset="0"/>
              </a:rPr>
              <a:t>Associated Services</a:t>
            </a:r>
            <a:endParaRPr lang="en-CA" sz="2000" dirty="0">
              <a:effectLst/>
              <a:latin typeface="+mj-lt"/>
              <a:ea typeface="Aptos" panose="020B0004020202020204" pitchFamily="34" charset="0"/>
              <a:cs typeface="Aptos" panose="020B0004020202020204" pitchFamily="34" charset="0"/>
            </a:endParaRPr>
          </a:p>
          <a:p>
            <a:pPr fontAlgn="base"/>
            <a:endParaRPr lang="en-CA" sz="2000" dirty="0">
              <a:effectLst/>
              <a:latin typeface="+mj-lt"/>
              <a:ea typeface="Aptos" panose="020B0004020202020204" pitchFamily="34" charset="0"/>
              <a:cs typeface="Aptos" panose="020B0004020202020204" pitchFamily="34" charset="0"/>
            </a:endParaRPr>
          </a:p>
          <a:p>
            <a:pPr fontAlgn="base"/>
            <a:r>
              <a:rPr lang="en-CA" b="1" dirty="0">
                <a:effectLst/>
                <a:latin typeface="+mj-lt"/>
                <a:ea typeface="Aptos" panose="020B0004020202020204" pitchFamily="34" charset="0"/>
                <a:cs typeface="Aptos" panose="020B0004020202020204" pitchFamily="34" charset="0"/>
              </a:rPr>
              <a:t>This </a:t>
            </a:r>
            <a:r>
              <a:rPr lang="en-CA" b="1" dirty="0" err="1">
                <a:effectLst/>
                <a:latin typeface="+mj-lt"/>
                <a:ea typeface="Aptos" panose="020B0004020202020204" pitchFamily="34" charset="0"/>
                <a:cs typeface="Aptos" panose="020B0004020202020204" pitchFamily="34" charset="0"/>
              </a:rPr>
              <a:t>powerpoint</a:t>
            </a:r>
            <a:r>
              <a:rPr lang="en-CA" b="1" dirty="0">
                <a:effectLst/>
                <a:latin typeface="+mj-lt"/>
                <a:ea typeface="Aptos" panose="020B0004020202020204" pitchFamily="34" charset="0"/>
                <a:cs typeface="Aptos" panose="020B0004020202020204" pitchFamily="34" charset="0"/>
              </a:rPr>
              <a:t> </a:t>
            </a:r>
            <a:r>
              <a:rPr lang="en-CA" b="1" dirty="0">
                <a:latin typeface="+mj-lt"/>
                <a:ea typeface="Aptos" panose="020B0004020202020204" pitchFamily="34" charset="0"/>
                <a:cs typeface="Aptos" panose="020B0004020202020204" pitchFamily="34" charset="0"/>
              </a:rPr>
              <a:t>provides an overview of the following Associated Services provided by WFCS</a:t>
            </a:r>
            <a:r>
              <a:rPr lang="en-CA" b="1" dirty="0">
                <a:effectLst/>
                <a:latin typeface="+mj-lt"/>
                <a:ea typeface="Aptos" panose="020B0004020202020204" pitchFamily="34" charset="0"/>
                <a:cs typeface="Aptos" panose="020B0004020202020204" pitchFamily="34" charset="0"/>
              </a:rPr>
              <a:t> Home </a:t>
            </a:r>
            <a:r>
              <a:rPr lang="en-CA" b="1" dirty="0">
                <a:latin typeface="+mj-lt"/>
                <a:ea typeface="Aptos" panose="020B0004020202020204" pitchFamily="34" charset="0"/>
                <a:cs typeface="Aptos" panose="020B0004020202020204" pitchFamily="34" charset="0"/>
              </a:rPr>
              <a:t>Organisation Program</a:t>
            </a:r>
            <a:r>
              <a:rPr lang="en-CA" b="1" dirty="0">
                <a:effectLst/>
                <a:latin typeface="+mj-lt"/>
                <a:ea typeface="Aptos" panose="020B0004020202020204" pitchFamily="34" charset="0"/>
                <a:cs typeface="Aptos" panose="020B0004020202020204" pitchFamily="34" charset="0"/>
              </a:rPr>
              <a:t>, Crisis Response Program, </a:t>
            </a:r>
            <a:r>
              <a:rPr lang="en-US" b="1" dirty="0">
                <a:solidFill>
                  <a:srgbClr val="000000"/>
                </a:solidFill>
                <a:effectLst/>
                <a:latin typeface="+mj-lt"/>
                <a:ea typeface="Calibri" panose="020F0502020204030204" pitchFamily="34" charset="0"/>
                <a:cs typeface="Calibri" panose="020F0502020204030204" pitchFamily="34" charset="0"/>
              </a:rPr>
              <a:t>Group Based Parent Training and Education or Specialized Therapeutic Groups, Co Parenting Support Program and our Clinical Counselling and Play Therapy</a:t>
            </a:r>
            <a:endParaRPr lang="en-CA" dirty="0">
              <a:solidFill>
                <a:srgbClr val="000000"/>
              </a:solidFill>
              <a:effectLst/>
              <a:latin typeface="+mj-lt"/>
              <a:ea typeface="Calibri" panose="020F0502020204030204" pitchFamily="34" charset="0"/>
            </a:endParaRPr>
          </a:p>
          <a:p>
            <a:pPr fontAlgn="base"/>
            <a:endParaRPr lang="en-CA" sz="2000" dirty="0">
              <a:effectLst/>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283313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598539" y="49639"/>
            <a:ext cx="8602980" cy="1642950"/>
          </a:xfrm>
          <a:prstGeom prst="rect">
            <a:avLst/>
          </a:prstGeom>
        </p:spPr>
        <p:txBody>
          <a:bodyPr wrap="square" lIns="0" tIns="0" rIns="0" bIns="0" rtlCol="0" anchor="t">
            <a:spAutoFit/>
          </a:bodyPr>
          <a:lstStyle/>
          <a:p>
            <a:pPr algn="l">
              <a:lnSpc>
                <a:spcPts val="6716"/>
              </a:lnSpc>
            </a:pPr>
            <a:r>
              <a:rPr lang="en-US" sz="4797" dirty="0">
                <a:solidFill>
                  <a:srgbClr val="4F5055"/>
                </a:solidFill>
                <a:latin typeface="Segoe UI 3"/>
                <a:ea typeface="Segoe UI 3"/>
                <a:cs typeface="Segoe UI 3"/>
                <a:sym typeface="Segoe UI 3"/>
              </a:rPr>
              <a:t>Home </a:t>
            </a:r>
            <a:r>
              <a:rPr lang="en-US" sz="4797" dirty="0" err="1">
                <a:solidFill>
                  <a:srgbClr val="4F5055"/>
                </a:solidFill>
                <a:latin typeface="Segoe UI 3"/>
                <a:ea typeface="Segoe UI 3"/>
                <a:cs typeface="Segoe UI 3"/>
                <a:sym typeface="Segoe UI 3"/>
              </a:rPr>
              <a:t>Organisation</a:t>
            </a:r>
            <a:r>
              <a:rPr lang="en-US" sz="4797" dirty="0">
                <a:solidFill>
                  <a:srgbClr val="4F5055"/>
                </a:solidFill>
                <a:latin typeface="Segoe UI 3"/>
                <a:ea typeface="Segoe UI 3"/>
                <a:cs typeface="Segoe UI 3"/>
                <a:sym typeface="Segoe UI 3"/>
              </a:rPr>
              <a:t> Program</a:t>
            </a:r>
          </a:p>
        </p:txBody>
      </p:sp>
      <p:sp>
        <p:nvSpPr>
          <p:cNvPr id="5" name="Freeform 5"/>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Content Placeholder 2">
            <a:extLst>
              <a:ext uri="{FF2B5EF4-FFF2-40B4-BE49-F238E27FC236}">
                <a16:creationId xmlns:a16="http://schemas.microsoft.com/office/drawing/2014/main" id="{D83C7D92-5F44-A6D2-5500-2F94DAF78B11}"/>
              </a:ext>
            </a:extLst>
          </p:cNvPr>
          <p:cNvSpPr>
            <a:spLocks noGrp="1"/>
          </p:cNvSpPr>
          <p:nvPr/>
        </p:nvSpPr>
        <p:spPr>
          <a:xfrm>
            <a:off x="419100" y="1768789"/>
            <a:ext cx="8915400" cy="3777622"/>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6400" dirty="0"/>
              <a:t>The Home Organization Program (HOP) works alongside families to create safe, organized and sustainable home environments that meet their unique needs.</a:t>
            </a:r>
            <a:endParaRPr lang="en-CA" sz="6400" dirty="0"/>
          </a:p>
          <a:p>
            <a:r>
              <a:rPr lang="en-US" sz="6400" b="1" dirty="0"/>
              <a:t>What to Expect</a:t>
            </a:r>
            <a:endParaRPr lang="en-CA" sz="6400" dirty="0"/>
          </a:p>
          <a:p>
            <a:pPr lvl="0"/>
            <a:r>
              <a:rPr lang="en-US" sz="6400" dirty="0"/>
              <a:t>Personalized, one-on-one guidance in building routines that work for the family’s lifestyle and children’s needs.</a:t>
            </a:r>
            <a:endParaRPr lang="en-CA" sz="6400" dirty="0"/>
          </a:p>
          <a:p>
            <a:pPr lvl="0"/>
            <a:r>
              <a:rPr lang="en-US" sz="6400" dirty="0"/>
              <a:t>Support tailored to the family’s unique strengths and circumstances.</a:t>
            </a:r>
            <a:endParaRPr lang="en-CA" sz="6400" dirty="0"/>
          </a:p>
          <a:p>
            <a:pPr lvl="0"/>
            <a:r>
              <a:rPr lang="en-US" sz="6400" dirty="0"/>
              <a:t>Tools and tips provided to promote positive daily habits and reduce household stress.</a:t>
            </a:r>
            <a:endParaRPr lang="en-CA" sz="6400" dirty="0"/>
          </a:p>
          <a:p>
            <a:pPr lvl="0"/>
            <a:r>
              <a:rPr lang="en-US" sz="6400" dirty="0"/>
              <a:t>Educational, non-judgmental, and strength-based support designed to empower families.</a:t>
            </a:r>
            <a:endParaRPr lang="en-CA" sz="6400" dirty="0"/>
          </a:p>
          <a:p>
            <a:pPr lvl="0"/>
            <a:r>
              <a:rPr lang="en-US" sz="6400" dirty="0"/>
              <a:t>In-home sessions provided based on families’ availability.</a:t>
            </a:r>
            <a:endParaRPr lang="en-CA" sz="6400" dirty="0"/>
          </a:p>
          <a:p>
            <a:pPr lvl="0"/>
            <a:r>
              <a:rPr lang="en-US" sz="6400" dirty="0"/>
              <a:t>Assistance in connecting with additional resources when extra support is needed in the home.</a:t>
            </a:r>
            <a:endParaRPr lang="en-CA" sz="6400" dirty="0"/>
          </a:p>
          <a:p>
            <a:pPr lvl="0"/>
            <a:r>
              <a:rPr lang="en-US" sz="6400" dirty="0"/>
              <a:t>20hour program, with additional hours possible depending on the family’s situation.</a:t>
            </a:r>
            <a:endParaRPr lang="en-CA" sz="6400" dirty="0"/>
          </a:p>
          <a:p>
            <a:r>
              <a:rPr lang="en-US" sz="6400" b="1" dirty="0"/>
              <a:t>Our Goal</a:t>
            </a:r>
            <a:endParaRPr lang="en-CA" sz="6400" dirty="0"/>
          </a:p>
          <a:p>
            <a:r>
              <a:rPr lang="en-US" sz="6400" dirty="0"/>
              <a:t>Empower families to create and maintain a safe, stable, and organized home environment by developing practical routines and systems that promote positive daily habits and reduce household stress.</a:t>
            </a:r>
            <a:endParaRPr lang="en-CA" sz="6400" dirty="0"/>
          </a:p>
          <a:p>
            <a:pPr marL="0" indent="0">
              <a:buNone/>
            </a:pPr>
            <a:endParaRPr lang="en-US" dirty="0"/>
          </a:p>
        </p:txBody>
      </p:sp>
      <p:sp>
        <p:nvSpPr>
          <p:cNvPr id="7" name="Content Placeholder 2">
            <a:extLst>
              <a:ext uri="{FF2B5EF4-FFF2-40B4-BE49-F238E27FC236}">
                <a16:creationId xmlns:a16="http://schemas.microsoft.com/office/drawing/2014/main" id="{CD985F5D-D822-D5C0-87FA-A4A2015556AD}"/>
              </a:ext>
            </a:extLst>
          </p:cNvPr>
          <p:cNvSpPr>
            <a:spLocks noGrp="1"/>
          </p:cNvSpPr>
          <p:nvPr/>
        </p:nvSpPr>
        <p:spPr>
          <a:xfrm>
            <a:off x="571500" y="1921189"/>
            <a:ext cx="8915400"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07000"/>
              </a:lnSpc>
              <a:spcAft>
                <a:spcPts val="800"/>
              </a:spcAft>
              <a:buNone/>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69988029-E33D-A8CC-E550-A127148C4951}"/>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5" name="TextBox 4">
            <a:extLst>
              <a:ext uri="{FF2B5EF4-FFF2-40B4-BE49-F238E27FC236}">
                <a16:creationId xmlns:a16="http://schemas.microsoft.com/office/drawing/2014/main" id="{7E8E8F87-23E9-D132-6960-26883B78BA77}"/>
              </a:ext>
            </a:extLst>
          </p:cNvPr>
          <p:cNvSpPr txBox="1"/>
          <p:nvPr/>
        </p:nvSpPr>
        <p:spPr>
          <a:xfrm>
            <a:off x="381000" y="780466"/>
            <a:ext cx="9144000" cy="5760488"/>
          </a:xfrm>
          <a:prstGeom prst="rect">
            <a:avLst/>
          </a:prstGeom>
          <a:noFill/>
        </p:spPr>
        <p:txBody>
          <a:bodyPr wrap="square">
            <a:spAutoFit/>
          </a:bodyPr>
          <a:lstStyle/>
          <a:p>
            <a:pPr>
              <a:lnSpc>
                <a:spcPct val="107000"/>
              </a:lnSpc>
              <a:spcAft>
                <a:spcPts val="800"/>
              </a:spcAft>
            </a:pPr>
            <a:r>
              <a:rPr lang="en-CA" sz="1800" kern="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 </a:t>
            </a:r>
            <a:r>
              <a:rPr lang="en-CA" b="1" dirty="0"/>
              <a:t>Crisis Response Program - Standalone</a:t>
            </a:r>
            <a:endParaRPr lang="en-CA" dirty="0"/>
          </a:p>
          <a:p>
            <a:r>
              <a:rPr lang="en-CA" dirty="0"/>
              <a:t> </a:t>
            </a:r>
          </a:p>
          <a:p>
            <a:r>
              <a:rPr lang="en-CA" dirty="0"/>
              <a:t>Our Crisis Response Program is a time-sensitive short-term service with the primary goal to prevent child(ren) from entering Ministry care.  This service works directly with the family to address the immediate and pressing risk factors in the family and within the home environment over a two-week period or until another service is available.  The Service will provide a maximum of 30 hours direct service over a 2 week period. This service is for families who do not currently have Family Preservation services and a referral also needs to be made for a Family Preservation worker who will be allocated before the 2 week period ends</a:t>
            </a:r>
          </a:p>
          <a:p>
            <a:r>
              <a:rPr lang="en-CA" dirty="0"/>
              <a:t> </a:t>
            </a:r>
          </a:p>
          <a:p>
            <a:r>
              <a:rPr lang="en-CA" b="1" dirty="0"/>
              <a:t>Service Delivery</a:t>
            </a:r>
          </a:p>
          <a:p>
            <a:pPr marL="285750" lvl="0" indent="-285750">
              <a:buFont typeface="Arial" panose="020B0604020202020204" pitchFamily="34" charset="0"/>
              <a:buChar char="•"/>
            </a:pPr>
            <a:r>
              <a:rPr lang="en-CA" dirty="0"/>
              <a:t>We have a dedicated worker who holds the Crisis response referrals.</a:t>
            </a:r>
          </a:p>
          <a:p>
            <a:pPr marL="285750" lvl="0" indent="-285750">
              <a:buFont typeface="Arial" panose="020B0604020202020204" pitchFamily="34" charset="0"/>
              <a:buChar char="•"/>
            </a:pPr>
            <a:r>
              <a:rPr lang="en-CA" dirty="0"/>
              <a:t>A meeting will be held with the family, social worker and Crisis worker to explain the service and set goals.</a:t>
            </a:r>
          </a:p>
          <a:p>
            <a:pPr marL="285750" lvl="0" indent="-285750">
              <a:buFont typeface="Arial" panose="020B0604020202020204" pitchFamily="34" charset="0"/>
              <a:buChar char="•"/>
            </a:pPr>
            <a:r>
              <a:rPr lang="en-CA" dirty="0"/>
              <a:t>The service will provide a </a:t>
            </a:r>
            <a:r>
              <a:rPr lang="en-US" dirty="0"/>
              <a:t>max of 2-3 direct hours per day for 3-5 days per week over a 2-week period</a:t>
            </a:r>
            <a:endParaRPr lang="en-CA" dirty="0"/>
          </a:p>
          <a:p>
            <a:pPr marL="285750" lvl="0" indent="-285750">
              <a:buFont typeface="Arial" panose="020B0604020202020204" pitchFamily="34" charset="0"/>
              <a:buChar char="•"/>
            </a:pPr>
            <a:r>
              <a:rPr lang="en-US" dirty="0"/>
              <a:t>The Crisis Support Worker works directly with families to address the immediate and pressing risk factors in the family and within the home environment over a two-week period or until another service is available.</a:t>
            </a:r>
            <a:endParaRPr lang="en-CA" dirty="0"/>
          </a:p>
          <a:p>
            <a:pPr>
              <a:lnSpc>
                <a:spcPct val="107000"/>
              </a:lnSpc>
              <a:spcAft>
                <a:spcPts val="800"/>
              </a:spcAft>
            </a:pPr>
            <a:endParaRPr lang="en-CA" sz="1800" dirty="0">
              <a:effectLst/>
              <a:latin typeface="VAG Rounded Std"/>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ECB1526-287F-9C0B-FFAA-E174AD5DA49C}"/>
              </a:ext>
            </a:extLst>
          </p:cNvPr>
          <p:cNvSpPr txBox="1"/>
          <p:nvPr/>
        </p:nvSpPr>
        <p:spPr>
          <a:xfrm>
            <a:off x="724892" y="258041"/>
            <a:ext cx="6285507" cy="580480"/>
          </a:xfrm>
          <a:prstGeom prst="rect">
            <a:avLst/>
          </a:prstGeom>
          <a:noFill/>
        </p:spPr>
        <p:txBody>
          <a:bodyPr wrap="square">
            <a:spAutoFit/>
          </a:bodyPr>
          <a:lstStyle/>
          <a:p>
            <a:pPr>
              <a:lnSpc>
                <a:spcPct val="107000"/>
              </a:lnSpc>
              <a:spcAft>
                <a:spcPts val="800"/>
              </a:spcAft>
            </a:pPr>
            <a:r>
              <a:rPr lang="en-CA" sz="3200" b="1" kern="0" dirty="0">
                <a:solidFill>
                  <a:srgbClr val="222222"/>
                </a:solidFill>
                <a:effectLst/>
                <a:latin typeface="Segoe UI 4" panose="020B0802040204020203" charset="0"/>
                <a:ea typeface="Times New Roman" panose="02020603050405020304" pitchFamily="18" charset="0"/>
                <a:cs typeface="Segoe UI 4" panose="020B0802040204020203" charset="0"/>
              </a:rPr>
              <a:t>Crisis Response Program</a:t>
            </a:r>
            <a:endParaRPr lang="en-CA" sz="3200" kern="100" dirty="0">
              <a:effectLst/>
              <a:latin typeface="Segoe UI 4" panose="020B0802040204020203" charset="0"/>
              <a:ea typeface="Calibri" panose="020F0502020204030204" pitchFamily="34" charset="0"/>
              <a:cs typeface="Segoe UI 4" panose="020B0802040204020203" charset="0"/>
            </a:endParaRPr>
          </a:p>
        </p:txBody>
      </p:sp>
    </p:spTree>
    <p:extLst>
      <p:ext uri="{BB962C8B-B14F-4D97-AF65-F5344CB8AC3E}">
        <p14:creationId xmlns:p14="http://schemas.microsoft.com/office/powerpoint/2010/main" val="4033313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982241-07B9-87C3-87EC-B2209215253A}"/>
              </a:ext>
            </a:extLst>
          </p:cNvPr>
          <p:cNvSpPr txBox="1"/>
          <p:nvPr/>
        </p:nvSpPr>
        <p:spPr>
          <a:xfrm>
            <a:off x="304800" y="304800"/>
            <a:ext cx="9144000" cy="4801314"/>
          </a:xfrm>
          <a:prstGeom prst="rect">
            <a:avLst/>
          </a:prstGeom>
          <a:noFill/>
        </p:spPr>
        <p:txBody>
          <a:bodyPr wrap="square" rtlCol="0">
            <a:spAutoFit/>
          </a:bodyPr>
          <a:lstStyle/>
          <a:p>
            <a:r>
              <a:rPr lang="en-CA" b="1" dirty="0"/>
              <a:t>Crisis Response Program – Wraparound</a:t>
            </a:r>
            <a:endParaRPr lang="en-CA" dirty="0"/>
          </a:p>
          <a:p>
            <a:r>
              <a:rPr lang="en-CA" b="1" dirty="0"/>
              <a:t> </a:t>
            </a:r>
            <a:endParaRPr lang="en-CA" dirty="0"/>
          </a:p>
          <a:p>
            <a:r>
              <a:rPr lang="en-CA" dirty="0"/>
              <a:t>The Crisis Response Program was expanded to include families that already have a Family Preservation worker but are in an immediate Crisis which without this service could result in their children being removed from the family home.</a:t>
            </a:r>
          </a:p>
          <a:p>
            <a:r>
              <a:rPr lang="en-CA" dirty="0"/>
              <a:t>This change was made as many of our families who are</a:t>
            </a:r>
            <a:r>
              <a:rPr lang="en-CA" b="1" dirty="0"/>
              <a:t> </a:t>
            </a:r>
            <a:r>
              <a:rPr lang="en-CA" dirty="0"/>
              <a:t>connected to an FC often have unpredictable crises and could benefit from supplementary support.</a:t>
            </a:r>
          </a:p>
          <a:p>
            <a:r>
              <a:rPr lang="en-CA" b="1" dirty="0"/>
              <a:t> </a:t>
            </a:r>
            <a:endParaRPr lang="en-CA" dirty="0"/>
          </a:p>
          <a:p>
            <a:r>
              <a:rPr lang="en-CA" dirty="0"/>
              <a:t>In these situations, referrals are made by the Family Preservation Worker in consultation with the social worker. Additional support will be added and on these files the Family Preservation Worker is the case manager for the Crisis file.</a:t>
            </a:r>
          </a:p>
          <a:p>
            <a:r>
              <a:rPr lang="en-CA" dirty="0"/>
              <a:t> </a:t>
            </a:r>
          </a:p>
          <a:p>
            <a:r>
              <a:rPr lang="en-CA" dirty="0"/>
              <a:t>As a case manager the FC is responsible for: </a:t>
            </a:r>
          </a:p>
          <a:p>
            <a:pPr marL="285750" lvl="0" indent="-285750">
              <a:buFont typeface="Arial" panose="020B0604020202020204" pitchFamily="34" charset="0"/>
              <a:buChar char="•"/>
            </a:pPr>
            <a:r>
              <a:rPr lang="en-CA" dirty="0"/>
              <a:t>Participating in delivery of intensive response services </a:t>
            </a:r>
          </a:p>
          <a:p>
            <a:pPr marL="285750" lvl="0" indent="-285750">
              <a:buFont typeface="Arial" panose="020B0604020202020204" pitchFamily="34" charset="0"/>
              <a:buChar char="•"/>
            </a:pPr>
            <a:r>
              <a:rPr lang="en-CA" dirty="0"/>
              <a:t>ongoing monitoring of progress and challenges, </a:t>
            </a:r>
          </a:p>
          <a:p>
            <a:pPr marL="285750" lvl="0" indent="-285750">
              <a:buFont typeface="Arial" panose="020B0604020202020204" pitchFamily="34" charset="0"/>
              <a:buChar char="•"/>
            </a:pPr>
            <a:r>
              <a:rPr lang="en-CA" dirty="0"/>
              <a:t>ongoing communication to the MCFD,  </a:t>
            </a:r>
          </a:p>
          <a:p>
            <a:pPr marL="285750" lvl="0" indent="-285750">
              <a:buFont typeface="Arial" panose="020B0604020202020204" pitchFamily="34" charset="0"/>
              <a:buChar char="•"/>
            </a:pPr>
            <a:r>
              <a:rPr lang="en-CA" dirty="0"/>
              <a:t>compiling all relevant information into an Involvement Report at the end of service. </a:t>
            </a:r>
          </a:p>
        </p:txBody>
      </p:sp>
    </p:spTree>
    <p:extLst>
      <p:ext uri="{BB962C8B-B14F-4D97-AF65-F5344CB8AC3E}">
        <p14:creationId xmlns:p14="http://schemas.microsoft.com/office/powerpoint/2010/main" val="399550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747475-A2EB-2BAC-932F-A3C1DC5DA029}"/>
              </a:ext>
            </a:extLst>
          </p:cNvPr>
          <p:cNvSpPr txBox="1"/>
          <p:nvPr/>
        </p:nvSpPr>
        <p:spPr>
          <a:xfrm>
            <a:off x="533400" y="304800"/>
            <a:ext cx="8610600" cy="5411738"/>
          </a:xfrm>
          <a:prstGeom prst="rect">
            <a:avLst/>
          </a:prstGeom>
          <a:noFill/>
        </p:spPr>
        <p:txBody>
          <a:bodyPr wrap="square">
            <a:spAutoFit/>
          </a:bodyPr>
          <a:lstStyle/>
          <a:p>
            <a:pPr>
              <a:spcAft>
                <a:spcPts val="150"/>
              </a:spcAft>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Group Based Parent Training and Education or Specialized Therapeutic Groups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WFC offer a range of groups that are defined as either psycho educational or therapeutic.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Parent education groups focus on building parenting skills and strategies for parents or caregivers experiencing challenges in parenting. Training is comprehensive and structured.</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Groups are run according to client needs. Group brochures or information are available on a quarterly basis.</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Who can participate?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Groups are open to any parents who have active or recent MCFD involvement.</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Family Counsellors or Social Workers can refer directly to the groups by contacting the Group Facilitators.</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have suggestions for upcoming groups, please email </a:t>
            </a:r>
            <a:r>
              <a:rPr lang="en-US" sz="180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2"/>
              </a:rPr>
              <a:t>jill.summerwill@westcoastfamilies.org</a:t>
            </a:r>
            <a:endParaRPr lang="en-CA" sz="1800" dirty="0">
              <a:solidFill>
                <a:srgbClr val="000000"/>
              </a:solidFill>
              <a:effectLst/>
              <a:latin typeface="Calibri" panose="020F0502020204030204" pitchFamily="34" charset="0"/>
              <a:ea typeface="Calibri" panose="020F0502020204030204" pitchFamily="34" charset="0"/>
            </a:endParaRPr>
          </a:p>
        </p:txBody>
      </p:sp>
      <p:sp>
        <p:nvSpPr>
          <p:cNvPr id="4" name="Freeform 5">
            <a:extLst>
              <a:ext uri="{FF2B5EF4-FFF2-40B4-BE49-F238E27FC236}">
                <a16:creationId xmlns:a16="http://schemas.microsoft.com/office/drawing/2014/main" id="{3C6899F7-A876-6724-8C1F-B8C441ADC196}"/>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3"/>
            <a:stretch>
              <a:fillRect/>
            </a:stretch>
          </a:blipFill>
        </p:spPr>
        <p:txBody>
          <a:bodyPr/>
          <a:lstStyle/>
          <a:p>
            <a:endParaRPr lang="en-CA"/>
          </a:p>
        </p:txBody>
      </p:sp>
    </p:spTree>
    <p:extLst>
      <p:ext uri="{BB962C8B-B14F-4D97-AF65-F5344CB8AC3E}">
        <p14:creationId xmlns:p14="http://schemas.microsoft.com/office/powerpoint/2010/main" val="236378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B31659-DB7F-9D92-0C8C-B6885BB9EB8D}"/>
              </a:ext>
            </a:extLst>
          </p:cNvPr>
          <p:cNvSpPr txBox="1"/>
          <p:nvPr/>
        </p:nvSpPr>
        <p:spPr>
          <a:xfrm>
            <a:off x="381000" y="381000"/>
            <a:ext cx="8458200" cy="7068602"/>
          </a:xfrm>
          <a:prstGeom prst="rect">
            <a:avLst/>
          </a:prstGeom>
          <a:noFill/>
        </p:spPr>
        <p:txBody>
          <a:bodyPr wrap="square">
            <a:spAutoFit/>
          </a:bodyPr>
          <a:lstStyle/>
          <a:p>
            <a:pPr>
              <a:spcAft>
                <a:spcPts val="150"/>
              </a:spcAft>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 Parenting Support (Formerly FLA)</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r>
              <a:rPr lang="en-US" dirty="0"/>
              <a:t>The Co-Parenting Support Program will help families referred by MCFD and self-referred, sometimes in tandem with Family Preservation Services, navigate separation and divorce process as well as better understand co-parenting. These services will primarily be provided through group-based programming.</a:t>
            </a:r>
          </a:p>
          <a:p>
            <a:endParaRPr lang="en-CA" dirty="0"/>
          </a:p>
          <a:p>
            <a:r>
              <a:rPr lang="en-US" dirty="0"/>
              <a:t>This is a voluntary service, and participants can choose to engage or disengage at any time. An open MCFD file is not required for this service.</a:t>
            </a:r>
          </a:p>
          <a:p>
            <a:endParaRPr lang="en-CA" dirty="0"/>
          </a:p>
          <a:p>
            <a:r>
              <a:rPr lang="en-US" dirty="0"/>
              <a:t>Once a co-parent has expressed interest in programming, they will be informed of the groups currently running and be able to decide if they wish to continue with this service. Some areas of focus of these groups may include:</a:t>
            </a:r>
          </a:p>
          <a:p>
            <a:endParaRPr lang="en-CA" dirty="0"/>
          </a:p>
          <a:p>
            <a:pPr marL="285750" lvl="0" indent="-285750">
              <a:buFont typeface="Arial" panose="020B0604020202020204" pitchFamily="34" charset="0"/>
              <a:buChar char="•"/>
            </a:pPr>
            <a:r>
              <a:rPr lang="en-US" dirty="0"/>
              <a:t>Understanding the Impact of Separation/Divorce on children​: Exploring what parents can do to lessen the impact and support their children through this process.</a:t>
            </a:r>
            <a:endParaRPr lang="en-CA" dirty="0"/>
          </a:p>
          <a:p>
            <a:pPr marL="285750" lvl="0" indent="-285750">
              <a:buFont typeface="Arial" panose="020B0604020202020204" pitchFamily="34" charset="0"/>
              <a:buChar char="•"/>
            </a:pPr>
            <a:r>
              <a:rPr lang="en-US" dirty="0"/>
              <a:t>Communication skills: Developing communication skills relevant to how co-parents will communicate both to each other and to their children.</a:t>
            </a:r>
            <a:endParaRPr lang="en-CA" dirty="0"/>
          </a:p>
          <a:p>
            <a:pPr marL="285750" lvl="0" indent="-285750">
              <a:buFont typeface="Arial" panose="020B0604020202020204" pitchFamily="34" charset="0"/>
              <a:buChar char="•"/>
            </a:pPr>
            <a:r>
              <a:rPr lang="en-US" dirty="0"/>
              <a:t>Identifying what is in one’s influence and control as a co-parent and what to let go of, managing expectations, looking at the reality of the situation.</a:t>
            </a:r>
            <a:endParaRPr lang="en-CA" dirty="0"/>
          </a:p>
          <a:p>
            <a:pPr marL="285750" lvl="0" indent="-285750">
              <a:buFont typeface="Arial" panose="020B0604020202020204" pitchFamily="34" charset="0"/>
              <a:buChar char="•"/>
            </a:pPr>
            <a:r>
              <a:rPr lang="en-US" dirty="0"/>
              <a:t>How to support your individual child(ren) through the process of separation and divorce.</a:t>
            </a:r>
            <a:endParaRPr lang="en-CA" dirty="0"/>
          </a:p>
          <a:p>
            <a:pPr marL="285750" lvl="0" indent="-285750">
              <a:buFont typeface="Arial" panose="020B0604020202020204" pitchFamily="34" charset="0"/>
              <a:buChar char="•"/>
            </a:pPr>
            <a:r>
              <a:rPr lang="en-US" dirty="0"/>
              <a:t>Focusing on the best interest of the child and how one can act in alignment with that concept. </a:t>
            </a:r>
            <a:endParaRPr lang="en-CA" dirty="0"/>
          </a:p>
          <a:p>
            <a:pPr>
              <a:spcAft>
                <a:spcPts val="150"/>
              </a:spcAft>
            </a:pPr>
            <a:endParaRPr lang="en-CA" sz="18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69712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7A8616-09DB-CA1D-5383-0AE083BFDDD0}"/>
              </a:ext>
            </a:extLst>
          </p:cNvPr>
          <p:cNvSpPr txBox="1"/>
          <p:nvPr/>
        </p:nvSpPr>
        <p:spPr>
          <a:xfrm>
            <a:off x="152400" y="601571"/>
            <a:ext cx="9220200" cy="6195542"/>
          </a:xfrm>
          <a:prstGeom prst="rect">
            <a:avLst/>
          </a:prstGeom>
          <a:noFill/>
        </p:spPr>
        <p:txBody>
          <a:bodyPr wrap="square">
            <a:spAutoFit/>
          </a:bodyPr>
          <a:lstStyle/>
          <a:p>
            <a:r>
              <a:rPr lang="en-US" dirty="0"/>
              <a:t>Additionally</a:t>
            </a:r>
          </a:p>
          <a:p>
            <a:endParaRPr lang="en-CA" dirty="0"/>
          </a:p>
          <a:p>
            <a:pPr lvl="0"/>
            <a:r>
              <a:rPr lang="en-US" dirty="0"/>
              <a:t>Direct work can also be undertaken with children of referred families to help them understand and manage their feelings around separation and divorce with a direct referral from a social worker. </a:t>
            </a:r>
          </a:p>
          <a:p>
            <a:pPr lvl="0"/>
            <a:endParaRPr lang="en-CA" dirty="0"/>
          </a:p>
          <a:p>
            <a:pPr lvl="0"/>
            <a:r>
              <a:rPr lang="en-US" dirty="0"/>
              <a:t>The program participants will also have access to Family Lawyer Information Only Sessions co-facilitated by Westcoast staff.</a:t>
            </a:r>
          </a:p>
          <a:p>
            <a:pPr lvl="0"/>
            <a:endParaRPr lang="en-CA" dirty="0"/>
          </a:p>
          <a:p>
            <a:r>
              <a:rPr lang="en-US" b="1" dirty="0"/>
              <a:t>This program is not designed to act as a long-term intermediary or mediator where there are ongoing areas of conflict. </a:t>
            </a:r>
          </a:p>
          <a:p>
            <a:endParaRPr lang="en-CA" dirty="0"/>
          </a:p>
          <a:p>
            <a:r>
              <a:rPr lang="en-US" b="1" dirty="0"/>
              <a:t>Referrals </a:t>
            </a:r>
            <a:endParaRPr lang="en-CA" dirty="0"/>
          </a:p>
          <a:p>
            <a:r>
              <a:rPr lang="en-US" dirty="0"/>
              <a:t>Referrals can be made by social workers, self-Referrals can also be made by the interested party through the Westcoast Family </a:t>
            </a:r>
            <a:r>
              <a:rPr lang="en-US" dirty="0" err="1"/>
              <a:t>Centres</a:t>
            </a:r>
            <a:r>
              <a:rPr lang="en-US" dirty="0"/>
              <a:t> Website, where they can register or inquire about programming related to co-parenting. </a:t>
            </a:r>
          </a:p>
          <a:p>
            <a:endParaRPr lang="en-CA" dirty="0"/>
          </a:p>
          <a:p>
            <a:r>
              <a:rPr lang="en-US" dirty="0"/>
              <a:t>Family Counsellors can refer participants to 1-2 informational sessions for people thinking about separation, or who are interested in understanding and accessing resources around separation and divorce. The co-parent counsellor will answer questions about navigating co-parenting and explain what services are available.</a:t>
            </a:r>
            <a:endParaRPr lang="en-CA" dirty="0"/>
          </a:p>
          <a:p>
            <a:pPr>
              <a:lnSpc>
                <a:spcPct val="107000"/>
              </a:lnSpc>
              <a:spcAft>
                <a:spcPts val="800"/>
              </a:spcAft>
            </a:pP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9675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F9F3C8-FC76-A22C-D8C4-A9E35249BF15}"/>
              </a:ext>
            </a:extLst>
          </p:cNvPr>
          <p:cNvSpPr txBox="1"/>
          <p:nvPr/>
        </p:nvSpPr>
        <p:spPr>
          <a:xfrm>
            <a:off x="76200" y="457200"/>
            <a:ext cx="9677400" cy="4725076"/>
          </a:xfrm>
          <a:prstGeom prst="rect">
            <a:avLst/>
          </a:prstGeom>
          <a:noFill/>
        </p:spPr>
        <p:txBody>
          <a:bodyPr wrap="square">
            <a:spAutoFit/>
          </a:bodyPr>
          <a:lstStyle/>
          <a:p>
            <a:pPr>
              <a:spcAft>
                <a:spcPts val="150"/>
              </a:spcAft>
            </a:pPr>
            <a:r>
              <a:rPr lang="en-US"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Clinical Counselling and Play Therapy</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lnSpc>
                <a:spcPct val="107000"/>
              </a:lnSpc>
              <a:spcAft>
                <a:spcPts val="800"/>
              </a:spcAft>
            </a:pPr>
            <a:r>
              <a:rPr lang="en-CA" sz="1800" kern="100" dirty="0">
                <a:effectLst/>
                <a:latin typeface="Segoe UI Emoji" panose="020B0502040204020203" pitchFamily="34" charset="0"/>
                <a:ea typeface="Calibri" panose="020F0502020204030204" pitchFamily="34" charset="0"/>
                <a:cs typeface="Times New Roman" panose="02020603050405020304" pitchFamily="18" charset="0"/>
              </a:rPr>
              <a:t>The Clinical Counselling Program provides specialized therapeutic services to Clients experiencing trauma due to the impact of emerging, immediate, and/or historical family circumstances.  Services are prioritized for children, yet adults may also be serviced.</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800" kern="100" dirty="0">
                <a:effectLst/>
                <a:latin typeface="Segoe UI Emoji" panose="020B0502040204020203" pitchFamily="34" charset="0"/>
                <a:ea typeface="Calibri" panose="020F0502020204030204" pitchFamily="34" charset="0"/>
                <a:cs typeface="Times New Roman" panose="02020603050405020304" pitchFamily="18" charset="0"/>
              </a:rPr>
              <a:t>Adults are provided up to 10 sessions comprised of stabilization and short term support.</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800" kern="100" dirty="0">
                <a:effectLst/>
                <a:latin typeface="Segoe UI Emoji" panose="020B0502040204020203" pitchFamily="34" charset="0"/>
                <a:ea typeface="Calibri" panose="020F0502020204030204" pitchFamily="34" charset="0"/>
                <a:cs typeface="Times New Roman" panose="02020603050405020304" pitchFamily="18" charset="0"/>
              </a:rPr>
              <a:t>Children are provided up to 20 sessions to allow for rapport building in the child-led therapeutic context.</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800" kern="100" dirty="0">
                <a:effectLst/>
                <a:latin typeface="Segoe UI Emoji" panose="020B0502040204020203" pitchFamily="34" charset="0"/>
                <a:ea typeface="Calibri" panose="020F0502020204030204" pitchFamily="34" charset="0"/>
                <a:cs typeface="Times New Roman" panose="02020603050405020304" pitchFamily="18" charset="0"/>
              </a:rPr>
              <a:t>It is important to consider guardianship rights and consent for services by all who need to provide this, prior to completing a referral.</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800" kern="100" dirty="0">
                <a:effectLst/>
                <a:latin typeface="Segoe UI Emoji" panose="020B0502040204020203" pitchFamily="34" charset="0"/>
                <a:ea typeface="Calibri" panose="020F0502020204030204" pitchFamily="34" charset="0"/>
                <a:cs typeface="Times New Roman" panose="02020603050405020304" pitchFamily="18" charset="0"/>
              </a:rPr>
              <a:t>It is important to note that this program is comprised of 2 part time regular staff as well as Master’s level interns who receive ongoing and thorough supervision of their work.  Consent to working with an intern will allow for more timely service delivery.</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108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25629" y="-146240"/>
            <a:ext cx="5003800" cy="7461440"/>
            <a:chOff x="0" y="0"/>
            <a:chExt cx="3173706" cy="4732487"/>
          </a:xfrm>
        </p:grpSpPr>
        <p:sp>
          <p:nvSpPr>
            <p:cNvPr id="3" name="Freeform 3"/>
            <p:cNvSpPr/>
            <p:nvPr/>
          </p:nvSpPr>
          <p:spPr>
            <a:xfrm>
              <a:off x="0" y="0"/>
              <a:ext cx="3173706" cy="4732487"/>
            </a:xfrm>
            <a:custGeom>
              <a:avLst/>
              <a:gdLst/>
              <a:ahLst/>
              <a:cxnLst/>
              <a:rect l="l" t="t" r="r" b="b"/>
              <a:pathLst>
                <a:path w="3173706" h="4732487">
                  <a:moveTo>
                    <a:pt x="0" y="0"/>
                  </a:moveTo>
                  <a:lnTo>
                    <a:pt x="3173706" y="0"/>
                  </a:lnTo>
                  <a:lnTo>
                    <a:pt x="3173706" y="4732487"/>
                  </a:lnTo>
                  <a:lnTo>
                    <a:pt x="0" y="4732487"/>
                  </a:lnTo>
                  <a:close/>
                </a:path>
              </a:pathLst>
            </a:custGeom>
            <a:solidFill>
              <a:srgbClr val="049DD5"/>
            </a:solidFill>
          </p:spPr>
          <p:txBody>
            <a:bodyPr/>
            <a:lstStyle/>
            <a:p>
              <a:endParaRPr lang="en-CA"/>
            </a:p>
          </p:txBody>
        </p:sp>
      </p:grpSp>
      <p:sp>
        <p:nvSpPr>
          <p:cNvPr id="4" name="TextBox 4"/>
          <p:cNvSpPr txBox="1"/>
          <p:nvPr/>
        </p:nvSpPr>
        <p:spPr>
          <a:xfrm>
            <a:off x="2536516" y="1744218"/>
            <a:ext cx="2189792" cy="687936"/>
          </a:xfrm>
          <a:prstGeom prst="rect">
            <a:avLst/>
          </a:prstGeom>
        </p:spPr>
        <p:txBody>
          <a:bodyPr lIns="0" tIns="0" rIns="0" bIns="0" rtlCol="0" anchor="t">
            <a:spAutoFit/>
          </a:bodyPr>
          <a:lstStyle/>
          <a:p>
            <a:pPr algn="ctr">
              <a:lnSpc>
                <a:spcPts val="5657"/>
              </a:lnSpc>
            </a:pPr>
            <a:r>
              <a:rPr lang="en-US" sz="4040">
                <a:solidFill>
                  <a:srgbClr val="F7991D"/>
                </a:solidFill>
                <a:latin typeface="Segoe UI 4"/>
                <a:ea typeface="Segoe UI 4"/>
                <a:cs typeface="Segoe UI 4"/>
                <a:sym typeface="Segoe UI 4"/>
              </a:rPr>
              <a:t>MISSION</a:t>
            </a:r>
          </a:p>
        </p:txBody>
      </p:sp>
      <p:sp>
        <p:nvSpPr>
          <p:cNvPr id="5" name="TextBox 5"/>
          <p:cNvSpPr txBox="1"/>
          <p:nvPr/>
        </p:nvSpPr>
        <p:spPr>
          <a:xfrm>
            <a:off x="5240651" y="1744218"/>
            <a:ext cx="2078170" cy="687936"/>
          </a:xfrm>
          <a:prstGeom prst="rect">
            <a:avLst/>
          </a:prstGeom>
        </p:spPr>
        <p:txBody>
          <a:bodyPr lIns="0" tIns="0" rIns="0" bIns="0" rtlCol="0" anchor="t">
            <a:spAutoFit/>
          </a:bodyPr>
          <a:lstStyle/>
          <a:p>
            <a:pPr algn="ctr">
              <a:lnSpc>
                <a:spcPts val="5657"/>
              </a:lnSpc>
            </a:pPr>
            <a:r>
              <a:rPr lang="en-US" sz="4040">
                <a:solidFill>
                  <a:srgbClr val="FFFFFF"/>
                </a:solidFill>
                <a:latin typeface="Segoe UI 4"/>
                <a:ea typeface="Segoe UI 4"/>
                <a:cs typeface="Segoe UI 4"/>
                <a:sym typeface="Segoe UI 4"/>
              </a:rPr>
              <a:t>VISION</a:t>
            </a:r>
          </a:p>
        </p:txBody>
      </p:sp>
      <p:sp>
        <p:nvSpPr>
          <p:cNvPr id="6" name="TextBox 6"/>
          <p:cNvSpPr txBox="1"/>
          <p:nvPr/>
        </p:nvSpPr>
        <p:spPr>
          <a:xfrm>
            <a:off x="1132120" y="2619063"/>
            <a:ext cx="3624668" cy="1213158"/>
          </a:xfrm>
          <a:prstGeom prst="rect">
            <a:avLst/>
          </a:prstGeom>
        </p:spPr>
        <p:txBody>
          <a:bodyPr lIns="0" tIns="0" rIns="0" bIns="0" rtlCol="0" anchor="t">
            <a:spAutoFit/>
          </a:bodyPr>
          <a:lstStyle/>
          <a:p>
            <a:pPr algn="r">
              <a:lnSpc>
                <a:spcPts val="2433"/>
              </a:lnSpc>
              <a:spcBef>
                <a:spcPct val="0"/>
              </a:spcBef>
            </a:pPr>
            <a:r>
              <a:rPr lang="en-US" sz="1737" spc="86">
                <a:solidFill>
                  <a:srgbClr val="4F5055"/>
                </a:solidFill>
                <a:latin typeface="Segoe UI 5"/>
                <a:ea typeface="Segoe UI 5"/>
                <a:cs typeface="Segoe UI 5"/>
                <a:sym typeface="Segoe UI 5"/>
              </a:rPr>
              <a:t>Westcoast Family Centres Society strengthens relationships between children and families and between families and their communities.</a:t>
            </a:r>
          </a:p>
        </p:txBody>
      </p:sp>
      <p:sp>
        <p:nvSpPr>
          <p:cNvPr id="7" name="TextBox 7"/>
          <p:cNvSpPr txBox="1"/>
          <p:nvPr/>
        </p:nvSpPr>
        <p:spPr>
          <a:xfrm>
            <a:off x="5271131" y="2619063"/>
            <a:ext cx="3319868" cy="908358"/>
          </a:xfrm>
          <a:prstGeom prst="rect">
            <a:avLst/>
          </a:prstGeom>
        </p:spPr>
        <p:txBody>
          <a:bodyPr lIns="0" tIns="0" rIns="0" bIns="0" rtlCol="0" anchor="t">
            <a:spAutoFit/>
          </a:bodyPr>
          <a:lstStyle/>
          <a:p>
            <a:pPr algn="l">
              <a:lnSpc>
                <a:spcPts val="2433"/>
              </a:lnSpc>
            </a:pPr>
            <a:r>
              <a:rPr lang="en-US" sz="1737" spc="86">
                <a:solidFill>
                  <a:srgbClr val="FFFFFF"/>
                </a:solidFill>
                <a:latin typeface="Segoe UI 5"/>
                <a:ea typeface="Segoe UI 5"/>
                <a:cs typeface="Segoe UI 5"/>
                <a:sym typeface="Segoe UI 5"/>
              </a:rPr>
              <a:t>All families reach their full potential.</a:t>
            </a:r>
          </a:p>
          <a:p>
            <a:pPr algn="l">
              <a:lnSpc>
                <a:spcPts val="2433"/>
              </a:lnSpc>
              <a:spcBef>
                <a:spcPct val="0"/>
              </a:spcBef>
            </a:pPr>
            <a:endParaRPr lang="en-US" sz="1737" spc="86">
              <a:solidFill>
                <a:srgbClr val="FFFFFF"/>
              </a:solidFill>
              <a:latin typeface="Segoe UI 5"/>
              <a:ea typeface="Segoe UI 5"/>
              <a:cs typeface="Segoe UI 5"/>
              <a:sym typeface="Segoe UI 5"/>
            </a:endParaRPr>
          </a:p>
        </p:txBody>
      </p:sp>
      <p:sp>
        <p:nvSpPr>
          <p:cNvPr id="8" name="Freeform 8"/>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17073" y="4198815"/>
            <a:ext cx="422009" cy="420475"/>
          </a:xfrm>
          <a:custGeom>
            <a:avLst/>
            <a:gdLst/>
            <a:ahLst/>
            <a:cxnLst/>
            <a:rect l="l" t="t" r="r" b="b"/>
            <a:pathLst>
              <a:path w="422009" h="420475">
                <a:moveTo>
                  <a:pt x="0" y="0"/>
                </a:moveTo>
                <a:lnTo>
                  <a:pt x="422009" y="0"/>
                </a:lnTo>
                <a:lnTo>
                  <a:pt x="422009" y="420474"/>
                </a:lnTo>
                <a:lnTo>
                  <a:pt x="0" y="4204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3" name="Freeform 3"/>
          <p:cNvSpPr/>
          <p:nvPr/>
        </p:nvSpPr>
        <p:spPr>
          <a:xfrm>
            <a:off x="5517073" y="4763490"/>
            <a:ext cx="423045" cy="423045"/>
          </a:xfrm>
          <a:custGeom>
            <a:avLst/>
            <a:gdLst/>
            <a:ahLst/>
            <a:cxnLst/>
            <a:rect l="l" t="t" r="r" b="b"/>
            <a:pathLst>
              <a:path w="423045" h="423045">
                <a:moveTo>
                  <a:pt x="0" y="0"/>
                </a:moveTo>
                <a:lnTo>
                  <a:pt x="423045" y="0"/>
                </a:lnTo>
                <a:lnTo>
                  <a:pt x="423045" y="423045"/>
                </a:lnTo>
                <a:lnTo>
                  <a:pt x="0" y="4230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a:p>
        </p:txBody>
      </p:sp>
      <p:sp>
        <p:nvSpPr>
          <p:cNvPr id="4" name="Freeform 4"/>
          <p:cNvSpPr/>
          <p:nvPr/>
        </p:nvSpPr>
        <p:spPr>
          <a:xfrm>
            <a:off x="5540487" y="5282716"/>
            <a:ext cx="398596" cy="398596"/>
          </a:xfrm>
          <a:custGeom>
            <a:avLst/>
            <a:gdLst/>
            <a:ahLst/>
            <a:cxnLst/>
            <a:rect l="l" t="t" r="r" b="b"/>
            <a:pathLst>
              <a:path w="398596" h="398596">
                <a:moveTo>
                  <a:pt x="0" y="0"/>
                </a:moveTo>
                <a:lnTo>
                  <a:pt x="398595" y="0"/>
                </a:lnTo>
                <a:lnTo>
                  <a:pt x="398595" y="398595"/>
                </a:lnTo>
                <a:lnTo>
                  <a:pt x="0" y="3985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p>
        </p:txBody>
      </p:sp>
      <p:sp>
        <p:nvSpPr>
          <p:cNvPr id="5" name="TextBox 5"/>
          <p:cNvSpPr txBox="1"/>
          <p:nvPr/>
        </p:nvSpPr>
        <p:spPr>
          <a:xfrm>
            <a:off x="5517073" y="1063325"/>
            <a:ext cx="2991426" cy="728118"/>
          </a:xfrm>
          <a:prstGeom prst="rect">
            <a:avLst/>
          </a:prstGeom>
        </p:spPr>
        <p:txBody>
          <a:bodyPr lIns="0" tIns="0" rIns="0" bIns="0" rtlCol="0" anchor="t">
            <a:spAutoFit/>
          </a:bodyPr>
          <a:lstStyle/>
          <a:p>
            <a:pPr algn="just">
              <a:lnSpc>
                <a:spcPts val="6067"/>
              </a:lnSpc>
            </a:pPr>
            <a:r>
              <a:rPr lang="en-US" sz="4333">
                <a:solidFill>
                  <a:srgbClr val="049DD5"/>
                </a:solidFill>
                <a:latin typeface="Segoe UI 3"/>
                <a:ea typeface="Segoe UI 3"/>
                <a:cs typeface="Segoe UI 3"/>
                <a:sym typeface="Segoe UI 3"/>
              </a:rPr>
              <a:t>CONTACT</a:t>
            </a:r>
          </a:p>
        </p:txBody>
      </p:sp>
      <p:sp>
        <p:nvSpPr>
          <p:cNvPr id="6" name="TextBox 6"/>
          <p:cNvSpPr txBox="1"/>
          <p:nvPr/>
        </p:nvSpPr>
        <p:spPr>
          <a:xfrm>
            <a:off x="5517073" y="1427540"/>
            <a:ext cx="1710185" cy="1145520"/>
          </a:xfrm>
          <a:prstGeom prst="rect">
            <a:avLst/>
          </a:prstGeom>
        </p:spPr>
        <p:txBody>
          <a:bodyPr lIns="0" tIns="0" rIns="0" bIns="0" rtlCol="0" anchor="t">
            <a:spAutoFit/>
          </a:bodyPr>
          <a:lstStyle/>
          <a:p>
            <a:pPr algn="just">
              <a:lnSpc>
                <a:spcPts val="9311"/>
              </a:lnSpc>
            </a:pPr>
            <a:r>
              <a:rPr lang="en-US" sz="6650">
                <a:solidFill>
                  <a:srgbClr val="F7991D"/>
                </a:solidFill>
                <a:latin typeface="Segoe UI 3"/>
                <a:ea typeface="Segoe UI 3"/>
                <a:cs typeface="Segoe UI 3"/>
                <a:sym typeface="Segoe UI 3"/>
              </a:rPr>
              <a:t>US</a:t>
            </a:r>
          </a:p>
        </p:txBody>
      </p:sp>
      <p:sp>
        <p:nvSpPr>
          <p:cNvPr id="7" name="TextBox 7"/>
          <p:cNvSpPr txBox="1"/>
          <p:nvPr/>
        </p:nvSpPr>
        <p:spPr>
          <a:xfrm>
            <a:off x="5517073" y="2782610"/>
            <a:ext cx="1082411" cy="338100"/>
          </a:xfrm>
          <a:prstGeom prst="rect">
            <a:avLst/>
          </a:prstGeom>
        </p:spPr>
        <p:txBody>
          <a:bodyPr lIns="0" tIns="0" rIns="0" bIns="0" rtlCol="0" anchor="t">
            <a:spAutoFit/>
          </a:bodyPr>
          <a:lstStyle/>
          <a:p>
            <a:pPr algn="just">
              <a:lnSpc>
                <a:spcPts val="2889"/>
              </a:lnSpc>
            </a:pPr>
            <a:r>
              <a:rPr lang="en-US" sz="2063" spc="84" dirty="0">
                <a:solidFill>
                  <a:srgbClr val="1F1E28"/>
                </a:solidFill>
                <a:latin typeface="Segoe UI 4" panose="020B0802040204020203" charset="0"/>
                <a:ea typeface="Open Sans Bold"/>
                <a:cs typeface="Segoe UI 4" panose="020B0802040204020203" charset="0"/>
                <a:sym typeface="Open Sans Bold"/>
              </a:rPr>
              <a:t>Phone</a:t>
            </a:r>
          </a:p>
        </p:txBody>
      </p:sp>
      <p:sp>
        <p:nvSpPr>
          <p:cNvPr id="8" name="TextBox 8"/>
          <p:cNvSpPr txBox="1"/>
          <p:nvPr/>
        </p:nvSpPr>
        <p:spPr>
          <a:xfrm>
            <a:off x="5517073" y="3316410"/>
            <a:ext cx="1495713" cy="338100"/>
          </a:xfrm>
          <a:prstGeom prst="rect">
            <a:avLst/>
          </a:prstGeom>
        </p:spPr>
        <p:txBody>
          <a:bodyPr lIns="0" tIns="0" rIns="0" bIns="0" rtlCol="0" anchor="t">
            <a:spAutoFit/>
          </a:bodyPr>
          <a:lstStyle/>
          <a:p>
            <a:pPr algn="just">
              <a:lnSpc>
                <a:spcPts val="2889"/>
              </a:lnSpc>
            </a:pPr>
            <a:r>
              <a:rPr lang="en-US" sz="2063" spc="84" dirty="0">
                <a:solidFill>
                  <a:srgbClr val="000000"/>
                </a:solidFill>
                <a:latin typeface="Segoe UI 4" panose="020B0802040204020203" charset="0"/>
                <a:ea typeface="Open Sans Bold"/>
                <a:cs typeface="Segoe UI 4" panose="020B0802040204020203" charset="0"/>
                <a:sym typeface="Open Sans Bold"/>
              </a:rPr>
              <a:t>Website</a:t>
            </a:r>
          </a:p>
        </p:txBody>
      </p:sp>
      <p:sp>
        <p:nvSpPr>
          <p:cNvPr id="9" name="TextBox 9"/>
          <p:cNvSpPr txBox="1"/>
          <p:nvPr/>
        </p:nvSpPr>
        <p:spPr>
          <a:xfrm>
            <a:off x="6599484" y="2823421"/>
            <a:ext cx="2348656" cy="296627"/>
          </a:xfrm>
          <a:prstGeom prst="rect">
            <a:avLst/>
          </a:prstGeom>
        </p:spPr>
        <p:txBody>
          <a:bodyPr lIns="0" tIns="0" rIns="0" bIns="0" rtlCol="0" anchor="t">
            <a:spAutoFit/>
          </a:bodyPr>
          <a:lstStyle/>
          <a:p>
            <a:pPr algn="l">
              <a:lnSpc>
                <a:spcPts val="2549"/>
              </a:lnSpc>
              <a:spcBef>
                <a:spcPct val="0"/>
              </a:spcBef>
            </a:pPr>
            <a:r>
              <a:rPr lang="en-US" sz="1820" spc="74" dirty="0">
                <a:solidFill>
                  <a:srgbClr val="049DD5"/>
                </a:solidFill>
                <a:latin typeface="Segoe UI" panose="020B0502040204020203" pitchFamily="34" charset="0"/>
                <a:ea typeface="Open Sans"/>
                <a:cs typeface="Segoe UI" panose="020B0502040204020203" pitchFamily="34" charset="0"/>
                <a:sym typeface="Open Sans"/>
              </a:rPr>
              <a:t>604-254-5457</a:t>
            </a:r>
          </a:p>
        </p:txBody>
      </p:sp>
      <p:grpSp>
        <p:nvGrpSpPr>
          <p:cNvPr id="10" name="Group 10"/>
          <p:cNvGrpSpPr/>
          <p:nvPr/>
        </p:nvGrpSpPr>
        <p:grpSpPr>
          <a:xfrm>
            <a:off x="-440474" y="-80660"/>
            <a:ext cx="3080951" cy="7470341"/>
            <a:chOff x="0" y="0"/>
            <a:chExt cx="1561918" cy="3787161"/>
          </a:xfrm>
        </p:grpSpPr>
        <p:sp>
          <p:nvSpPr>
            <p:cNvPr id="11" name="Freeform 11"/>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12" name="TextBox 12"/>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13" name="Group 13"/>
          <p:cNvGrpSpPr/>
          <p:nvPr/>
        </p:nvGrpSpPr>
        <p:grpSpPr>
          <a:xfrm>
            <a:off x="376998" y="1216727"/>
            <a:ext cx="4526958" cy="4881746"/>
            <a:chOff x="0" y="0"/>
            <a:chExt cx="6035944" cy="6508994"/>
          </a:xfrm>
        </p:grpSpPr>
        <p:pic>
          <p:nvPicPr>
            <p:cNvPr id="14" name="Picture 14"/>
            <p:cNvPicPr>
              <a:picLocks noChangeAspect="1"/>
            </p:cNvPicPr>
            <p:nvPr/>
          </p:nvPicPr>
          <p:blipFill>
            <a:blip r:embed="rId5"/>
            <a:srcRect l="21484" r="21484"/>
            <a:stretch>
              <a:fillRect/>
            </a:stretch>
          </p:blipFill>
          <p:spPr>
            <a:xfrm>
              <a:off x="0" y="0"/>
              <a:ext cx="6035944" cy="6508994"/>
            </a:xfrm>
            <a:prstGeom prst="rect">
              <a:avLst/>
            </a:prstGeom>
          </p:spPr>
        </p:pic>
      </p:grpSp>
      <p:sp>
        <p:nvSpPr>
          <p:cNvPr id="15" name="TextBox 15"/>
          <p:cNvSpPr txBox="1"/>
          <p:nvPr/>
        </p:nvSpPr>
        <p:spPr>
          <a:xfrm>
            <a:off x="6114369" y="4278925"/>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6" tooltip="https://www.facebook.com/WestcoastFamilyCentres"/>
              </a:rPr>
              <a:t>WestcoastFamilyCentres</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6" tooltip="https://www.facebook.com/WestcoastFamilyCentres"/>
            </a:endParaRPr>
          </a:p>
        </p:txBody>
      </p:sp>
      <p:sp>
        <p:nvSpPr>
          <p:cNvPr id="16" name="TextBox 16"/>
          <p:cNvSpPr txBox="1"/>
          <p:nvPr/>
        </p:nvSpPr>
        <p:spPr>
          <a:xfrm>
            <a:off x="6114369" y="4844886"/>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7" tooltip="https://www.instagram.com/westcoastfamctr/"/>
              </a:rPr>
              <a:t>westcoastfamctr</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7" tooltip="https://www.instagram.com/westcoastfamctr/"/>
            </a:endParaRPr>
          </a:p>
        </p:txBody>
      </p:sp>
      <p:sp>
        <p:nvSpPr>
          <p:cNvPr id="17" name="TextBox 17"/>
          <p:cNvSpPr txBox="1"/>
          <p:nvPr/>
        </p:nvSpPr>
        <p:spPr>
          <a:xfrm>
            <a:off x="6114369" y="5351887"/>
            <a:ext cx="3639231" cy="222753"/>
          </a:xfrm>
          <a:prstGeom prst="rect">
            <a:avLst/>
          </a:prstGeom>
        </p:spPr>
        <p:txBody>
          <a:bodyPr lIns="0" tIns="0" rIns="0" bIns="0" rtlCol="0" anchor="t">
            <a:spAutoFit/>
          </a:bodyPr>
          <a:lstStyle/>
          <a:p>
            <a:pPr algn="l">
              <a:lnSpc>
                <a:spcPts val="1930"/>
              </a:lnSpc>
              <a:spcBef>
                <a:spcPct val="0"/>
              </a:spcBef>
            </a:pPr>
            <a:r>
              <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8" tooltip="https://www.linkedin.com/company/3532740/admin/feed/posts/"/>
              </a:rPr>
              <a:t>Westcoast Family Centres Society</a:t>
            </a:r>
          </a:p>
        </p:txBody>
      </p:sp>
      <p:sp>
        <p:nvSpPr>
          <p:cNvPr id="18" name="TextBox 18"/>
          <p:cNvSpPr txBox="1"/>
          <p:nvPr/>
        </p:nvSpPr>
        <p:spPr>
          <a:xfrm>
            <a:off x="6797545" y="3367725"/>
            <a:ext cx="2479341" cy="246093"/>
          </a:xfrm>
          <a:prstGeom prst="rect">
            <a:avLst/>
          </a:prstGeom>
        </p:spPr>
        <p:txBody>
          <a:bodyPr lIns="0" tIns="0" rIns="0" bIns="0" rtlCol="0" anchor="t">
            <a:spAutoFit/>
          </a:bodyPr>
          <a:lstStyle/>
          <a:p>
            <a:pPr algn="ctr">
              <a:lnSpc>
                <a:spcPts val="2129"/>
              </a:lnSpc>
              <a:spcBef>
                <a:spcPct val="0"/>
              </a:spcBef>
            </a:pPr>
            <a:r>
              <a:rPr lang="en-US" sz="1520" u="sng" spc="62" dirty="0">
                <a:solidFill>
                  <a:srgbClr val="000000"/>
                </a:solidFill>
                <a:latin typeface="Segoe UI" panose="020B0502040204020203" pitchFamily="34" charset="0"/>
                <a:ea typeface="Open Sans"/>
                <a:cs typeface="Segoe UI" panose="020B0502040204020203" pitchFamily="34" charset="0"/>
                <a:sym typeface="Open Sans"/>
                <a:hlinkClick r:id="rId9" tooltip="https://www.westcoastfamily.org"/>
              </a:rPr>
              <a:t>www.westcoastfamily.org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89902147E9234084BEB5AE7E95F387" ma:contentTypeVersion="15" ma:contentTypeDescription="Create a new document." ma:contentTypeScope="" ma:versionID="334a3739d7151031ee6a5d5acea345c1">
  <xsd:schema xmlns:xsd="http://www.w3.org/2001/XMLSchema" xmlns:xs="http://www.w3.org/2001/XMLSchema" xmlns:p="http://schemas.microsoft.com/office/2006/metadata/properties" xmlns:ns2="7d74ec8a-4b89-4072-8740-0837a30a9f3a" xmlns:ns3="f69ae6bc-bb75-4cbe-8c3b-29b84c010f1d" targetNamespace="http://schemas.microsoft.com/office/2006/metadata/properties" ma:root="true" ma:fieldsID="2d997e3e5c9201d2499b200703596531" ns2:_="" ns3:_="">
    <xsd:import namespace="7d74ec8a-4b89-4072-8740-0837a30a9f3a"/>
    <xsd:import namespace="f69ae6bc-bb75-4cbe-8c3b-29b84c010f1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4ec8a-4b89-4072-8740-0837a30a9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6aa0adf-4bcd-4b64-bf61-483030f55b6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9ae6bc-bb75-4cbe-8c3b-29b84c010f1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d78bfc9-9423-4138-b10c-9d33067fb346}" ma:internalName="TaxCatchAll" ma:showField="CatchAllData" ma:web="f69ae6bc-bb75-4cbe-8c3b-29b84c010f1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9ae6bc-bb75-4cbe-8c3b-29b84c010f1d" xsi:nil="true"/>
    <lcf76f155ced4ddcb4097134ff3c332f xmlns="7d74ec8a-4b89-4072-8740-0837a30a9f3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EDC6F29-D983-448E-B1A4-75E7FEC99E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74ec8a-4b89-4072-8740-0837a30a9f3a"/>
    <ds:schemaRef ds:uri="f69ae6bc-bb75-4cbe-8c3b-29b84c010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B6C098-80A9-4C13-8781-B8E5624F30EC}">
  <ds:schemaRefs>
    <ds:schemaRef ds:uri="http://schemas.microsoft.com/sharepoint/v3/contenttype/forms"/>
  </ds:schemaRefs>
</ds:datastoreItem>
</file>

<file path=customXml/itemProps3.xml><?xml version="1.0" encoding="utf-8"?>
<ds:datastoreItem xmlns:ds="http://schemas.openxmlformats.org/officeDocument/2006/customXml" ds:itemID="{C8A7FA5D-DFEC-43DE-A426-B37CEC46EEB7}">
  <ds:schemaRefs>
    <ds:schemaRef ds:uri="http://schemas.microsoft.com/office/2006/metadata/properties"/>
    <ds:schemaRef ds:uri="http://schemas.microsoft.com/office/infopath/2007/PartnerControls"/>
    <ds:schemaRef ds:uri="f69ae6bc-bb75-4cbe-8c3b-29b84c010f1d"/>
    <ds:schemaRef ds:uri="7d74ec8a-4b89-4072-8740-0837a30a9f3a"/>
  </ds:schemaRefs>
</ds:datastoreItem>
</file>

<file path=docProps/app.xml><?xml version="1.0" encoding="utf-8"?>
<Properties xmlns="http://schemas.openxmlformats.org/officeDocument/2006/extended-properties" xmlns:vt="http://schemas.openxmlformats.org/officeDocument/2006/docPropsVTypes">
  <TotalTime>218</TotalTime>
  <Words>1568</Words>
  <Application>Microsoft Office PowerPoint</Application>
  <PresentationFormat>Custom</PresentationFormat>
  <Paragraphs>110</Paragraphs>
  <Slides>12</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Segoe UI 4</vt:lpstr>
      <vt:lpstr>Segoe UI 3</vt:lpstr>
      <vt:lpstr>Calibri</vt:lpstr>
      <vt:lpstr>Aptos</vt:lpstr>
      <vt:lpstr>Segoe UI 2</vt:lpstr>
      <vt:lpstr>Segoe UI</vt:lpstr>
      <vt:lpstr>Segoe UI 1</vt:lpstr>
      <vt:lpstr>Segoe UI Emoji</vt:lpstr>
      <vt:lpstr>Segoe UI 5</vt:lpstr>
      <vt:lpstr>VAG Rounded Std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WFC Powerpoint Template</dc:title>
  <dc:creator>Jill Summerwill</dc:creator>
  <cp:lastModifiedBy>Jill Summerwill</cp:lastModifiedBy>
  <cp:revision>6</cp:revision>
  <dcterms:created xsi:type="dcterms:W3CDTF">2006-08-16T00:00:00Z</dcterms:created>
  <dcterms:modified xsi:type="dcterms:W3CDTF">2026-05-12T14:11:40Z</dcterms:modified>
  <dc:identifier>DAFqPEFCEWE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0x010100B089902147E9234084BEB5AE7E95F387</vt:lpwstr>
  </property>
  <property fmtid="{D5CDD505-2E9C-101B-9397-08002B2CF9AE}" pid="3" name="MediaServiceImageTags">
    <vt:lpwstr/>
  </property>
</Properties>
</file>