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61" r:id="rId7"/>
    <p:sldId id="288" r:id="rId8"/>
    <p:sldId id="258" r:id="rId9"/>
    <p:sldId id="279" r:id="rId10"/>
    <p:sldId id="280" r:id="rId11"/>
    <p:sldId id="281" r:id="rId12"/>
    <p:sldId id="282" r:id="rId13"/>
    <p:sldId id="287" r:id="rId14"/>
    <p:sldId id="283" r:id="rId15"/>
    <p:sldId id="284" r:id="rId16"/>
    <p:sldId id="285" r:id="rId17"/>
    <p:sldId id="286" r:id="rId18"/>
    <p:sldId id="278" r:id="rId19"/>
  </p:sldIdLst>
  <p:sldSz cx="9753600" cy="7315200"/>
  <p:notesSz cx="6858000" cy="9144000"/>
  <p:embeddedFontLst>
    <p:embeddedFont>
      <p:font typeface="Segoe UI" panose="020B0502040204020203" pitchFamily="34" charset="0"/>
      <p:regular r:id="rId20"/>
      <p:bold r:id="rId21"/>
      <p:italic r:id="rId22"/>
      <p:boldItalic r:id="rId23"/>
    </p:embeddedFont>
    <p:embeddedFont>
      <p:font typeface="Segoe UI 1" panose="020B0604020202020204" charset="0"/>
      <p:regular r:id="rId24"/>
    </p:embeddedFont>
    <p:embeddedFont>
      <p:font typeface="Segoe UI 2" panose="020B0604020202020204" charset="0"/>
      <p:regular r:id="rId25"/>
    </p:embeddedFont>
    <p:embeddedFont>
      <p:font typeface="Segoe UI 3" panose="020B0604020202020204" charset="0"/>
      <p:regular r:id="rId26"/>
    </p:embeddedFont>
    <p:embeddedFont>
      <p:font typeface="Segoe UI 4" panose="020B0802040204020203" charset="0"/>
      <p:regular r:id="rId27"/>
    </p:embeddedFont>
    <p:embeddedFont>
      <p:font typeface="Segoe UI 5"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5055"/>
    <a:srgbClr val="C6C6C6"/>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3" d="100"/>
          <a:sy n="63" d="100"/>
        </p:scale>
        <p:origin x="162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hyperlink" Target="https://www.linkedin.com/company/3532740/admin/feed/posts/" TargetMode="External"/><Relationship Id="rId3" Type="http://schemas.openxmlformats.org/officeDocument/2006/relationships/image" Target="../media/image5.svg"/><Relationship Id="rId7" Type="http://schemas.openxmlformats.org/officeDocument/2006/relationships/hyperlink" Target="https://www.instagram.com/westcoastfamctr/" TargetMode="External"/><Relationship Id="rId2" Type="http://schemas.openxmlformats.org/officeDocument/2006/relationships/image" Target="../media/image4.svg"/><Relationship Id="rId1" Type="http://schemas.openxmlformats.org/officeDocument/2006/relationships/slideLayout" Target="../slideLayouts/slideLayout7.xml"/><Relationship Id="rId6" Type="http://schemas.openxmlformats.org/officeDocument/2006/relationships/hyperlink" Target="https://www.facebook.com/WestcoastFamilyCentres" TargetMode="External"/><Relationship Id="rId5" Type="http://schemas.openxmlformats.org/officeDocument/2006/relationships/image" Target="../media/image7.jpeg"/><Relationship Id="rId4" Type="http://schemas.openxmlformats.org/officeDocument/2006/relationships/image" Target="../media/image6.svg"/><Relationship Id="rId9" Type="http://schemas.openxmlformats.org/officeDocument/2006/relationships/hyperlink" Target="https://www.westcoastfamily.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672649" y="-155141"/>
            <a:ext cx="3080951" cy="7470341"/>
            <a:chOff x="0" y="0"/>
            <a:chExt cx="1561918" cy="3787161"/>
          </a:xfrm>
        </p:grpSpPr>
        <p:sp>
          <p:nvSpPr>
            <p:cNvPr id="3" name="Freeform 3"/>
            <p:cNvSpPr/>
            <p:nvPr/>
          </p:nvSpPr>
          <p:spPr>
            <a:xfrm>
              <a:off x="0" y="0"/>
              <a:ext cx="1561918" cy="3787161"/>
            </a:xfrm>
            <a:custGeom>
              <a:avLst/>
              <a:gdLst/>
              <a:ahLst/>
              <a:cxnLst/>
              <a:rect l="l" t="t" r="r" b="b"/>
              <a:pathLst>
                <a:path w="1561918" h="3787161">
                  <a:moveTo>
                    <a:pt x="0" y="0"/>
                  </a:moveTo>
                  <a:lnTo>
                    <a:pt x="1561918" y="0"/>
                  </a:lnTo>
                  <a:lnTo>
                    <a:pt x="1561918" y="3787161"/>
                  </a:lnTo>
                  <a:lnTo>
                    <a:pt x="0" y="3787161"/>
                  </a:lnTo>
                  <a:close/>
                </a:path>
              </a:pathLst>
            </a:custGeom>
            <a:solidFill>
              <a:srgbClr val="049DD5"/>
            </a:solidFill>
          </p:spPr>
          <p:txBody>
            <a:bodyPr/>
            <a:lstStyle/>
            <a:p>
              <a:endParaRPr lang="en-CA"/>
            </a:p>
          </p:txBody>
        </p:sp>
        <p:sp>
          <p:nvSpPr>
            <p:cNvPr id="4" name="TextBox 4"/>
            <p:cNvSpPr txBox="1"/>
            <p:nvPr/>
          </p:nvSpPr>
          <p:spPr>
            <a:xfrm>
              <a:off x="0" y="-19050"/>
              <a:ext cx="1561918" cy="3806211"/>
            </a:xfrm>
            <a:prstGeom prst="rect">
              <a:avLst/>
            </a:prstGeom>
          </p:spPr>
          <p:txBody>
            <a:bodyPr lIns="27093" tIns="27093" rIns="27093" bIns="27093" rtlCol="0" anchor="ctr"/>
            <a:lstStyle/>
            <a:p>
              <a:pPr algn="ctr">
                <a:lnSpc>
                  <a:spcPts val="1493"/>
                </a:lnSpc>
              </a:pPr>
              <a:endParaRPr/>
            </a:p>
          </p:txBody>
        </p:sp>
      </p:grpSp>
      <p:grpSp>
        <p:nvGrpSpPr>
          <p:cNvPr id="5" name="Group 5"/>
          <p:cNvGrpSpPr/>
          <p:nvPr/>
        </p:nvGrpSpPr>
        <p:grpSpPr>
          <a:xfrm>
            <a:off x="4409170" y="1216727"/>
            <a:ext cx="4526958" cy="4881746"/>
            <a:chOff x="0" y="0"/>
            <a:chExt cx="6035944" cy="6508994"/>
          </a:xfrm>
        </p:grpSpPr>
        <p:pic>
          <p:nvPicPr>
            <p:cNvPr id="6" name="Picture 6"/>
            <p:cNvPicPr>
              <a:picLocks noChangeAspect="1"/>
            </p:cNvPicPr>
            <p:nvPr/>
          </p:nvPicPr>
          <p:blipFill>
            <a:blip r:embed="rId2"/>
            <a:srcRect t="14009" b="14009"/>
            <a:stretch>
              <a:fillRect/>
            </a:stretch>
          </p:blipFill>
          <p:spPr>
            <a:xfrm>
              <a:off x="0" y="0"/>
              <a:ext cx="6035944" cy="6508994"/>
            </a:xfrm>
            <a:prstGeom prst="rect">
              <a:avLst/>
            </a:prstGeom>
          </p:spPr>
        </p:pic>
      </p:grpSp>
      <p:sp>
        <p:nvSpPr>
          <p:cNvPr id="7" name="Freeform 7"/>
          <p:cNvSpPr/>
          <p:nvPr/>
        </p:nvSpPr>
        <p:spPr>
          <a:xfrm>
            <a:off x="731520" y="460156"/>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3"/>
            <a:stretch>
              <a:fillRect/>
            </a:stretch>
          </a:blipFill>
        </p:spPr>
        <p:txBody>
          <a:bodyPr/>
          <a:lstStyle/>
          <a:p>
            <a:endParaRPr lang="en-CA"/>
          </a:p>
        </p:txBody>
      </p:sp>
      <p:grpSp>
        <p:nvGrpSpPr>
          <p:cNvPr id="8" name="Group 8"/>
          <p:cNvGrpSpPr/>
          <p:nvPr/>
        </p:nvGrpSpPr>
        <p:grpSpPr>
          <a:xfrm>
            <a:off x="0" y="4763860"/>
            <a:ext cx="5123297" cy="1819820"/>
            <a:chOff x="0" y="0"/>
            <a:chExt cx="812800" cy="288711"/>
          </a:xfrm>
        </p:grpSpPr>
        <p:sp>
          <p:nvSpPr>
            <p:cNvPr id="9" name="Freeform 9"/>
            <p:cNvSpPr/>
            <p:nvPr/>
          </p:nvSpPr>
          <p:spPr>
            <a:xfrm>
              <a:off x="0" y="0"/>
              <a:ext cx="812800" cy="288711"/>
            </a:xfrm>
            <a:custGeom>
              <a:avLst/>
              <a:gdLst/>
              <a:ahLst/>
              <a:cxnLst/>
              <a:rect l="l" t="t" r="r" b="b"/>
              <a:pathLst>
                <a:path w="812800" h="288711">
                  <a:moveTo>
                    <a:pt x="0" y="0"/>
                  </a:moveTo>
                  <a:lnTo>
                    <a:pt x="812800" y="0"/>
                  </a:lnTo>
                  <a:lnTo>
                    <a:pt x="812800" y="288711"/>
                  </a:lnTo>
                  <a:lnTo>
                    <a:pt x="0" y="288711"/>
                  </a:lnTo>
                  <a:close/>
                </a:path>
              </a:pathLst>
            </a:custGeom>
            <a:solidFill>
              <a:srgbClr val="F7991D"/>
            </a:solidFill>
          </p:spPr>
          <p:txBody>
            <a:bodyPr/>
            <a:lstStyle/>
            <a:p>
              <a:endParaRPr lang="en-CA"/>
            </a:p>
          </p:txBody>
        </p:sp>
        <p:sp>
          <p:nvSpPr>
            <p:cNvPr id="10" name="TextBox 10"/>
            <p:cNvSpPr txBox="1"/>
            <p:nvPr/>
          </p:nvSpPr>
          <p:spPr>
            <a:xfrm>
              <a:off x="0" y="-28575"/>
              <a:ext cx="812800" cy="317286"/>
            </a:xfrm>
            <a:prstGeom prst="rect">
              <a:avLst/>
            </a:prstGeom>
          </p:spPr>
          <p:txBody>
            <a:bodyPr lIns="50800" tIns="50800" rIns="50800" bIns="50800" rtlCol="0" anchor="ctr"/>
            <a:lstStyle/>
            <a:p>
              <a:pPr algn="ctr">
                <a:lnSpc>
                  <a:spcPts val="2549"/>
                </a:lnSpc>
              </a:pPr>
              <a:endParaRPr/>
            </a:p>
          </p:txBody>
        </p:sp>
      </p:grpSp>
      <p:sp>
        <p:nvSpPr>
          <p:cNvPr id="11" name="TextBox 11"/>
          <p:cNvSpPr txBox="1"/>
          <p:nvPr/>
        </p:nvSpPr>
        <p:spPr>
          <a:xfrm>
            <a:off x="526758" y="4763860"/>
            <a:ext cx="4350042" cy="978986"/>
          </a:xfrm>
          <a:prstGeom prst="rect">
            <a:avLst/>
          </a:prstGeom>
        </p:spPr>
        <p:txBody>
          <a:bodyPr wrap="square" lIns="0" tIns="0" rIns="0" bIns="0" rtlCol="0" anchor="t">
            <a:spAutoFit/>
          </a:bodyPr>
          <a:lstStyle/>
          <a:p>
            <a:pPr marL="0" lvl="0" indent="0" algn="l">
              <a:lnSpc>
                <a:spcPts val="3992"/>
              </a:lnSpc>
            </a:pPr>
            <a:r>
              <a:rPr lang="en-US" sz="2800" dirty="0">
                <a:solidFill>
                  <a:srgbClr val="FFFFFF"/>
                </a:solidFill>
                <a:latin typeface="Segoe UI 1"/>
                <a:ea typeface="Segoe UI 1"/>
                <a:cs typeface="Segoe UI 1"/>
                <a:sym typeface="Segoe UI 1"/>
              </a:rPr>
              <a:t>Individual Family Preservation Services</a:t>
            </a:r>
          </a:p>
        </p:txBody>
      </p:sp>
      <p:sp>
        <p:nvSpPr>
          <p:cNvPr id="12" name="TextBox 12"/>
          <p:cNvSpPr txBox="1"/>
          <p:nvPr/>
        </p:nvSpPr>
        <p:spPr>
          <a:xfrm>
            <a:off x="731520" y="5791768"/>
            <a:ext cx="1838217" cy="292709"/>
          </a:xfrm>
          <a:prstGeom prst="rect">
            <a:avLst/>
          </a:prstGeom>
        </p:spPr>
        <p:txBody>
          <a:bodyPr lIns="0" tIns="0" rIns="0" bIns="0" rtlCol="0" anchor="t">
            <a:spAutoFit/>
          </a:bodyPr>
          <a:lstStyle/>
          <a:p>
            <a:pPr marL="0" lvl="0" indent="0" algn="ctr">
              <a:lnSpc>
                <a:spcPts val="2520"/>
              </a:lnSpc>
              <a:spcBef>
                <a:spcPct val="0"/>
              </a:spcBef>
            </a:pPr>
            <a:r>
              <a:rPr lang="en-US" dirty="0">
                <a:solidFill>
                  <a:srgbClr val="FFFFFF"/>
                </a:solidFill>
                <a:latin typeface="Segoe UI 2"/>
                <a:ea typeface="Segoe UI 2"/>
                <a:cs typeface="Segoe UI 2"/>
                <a:sym typeface="Segoe UI 2"/>
              </a:rPr>
              <a:t>Vancouver</a:t>
            </a:r>
            <a:endParaRPr lang="en-US" sz="1800" u="none" strike="noStrike" dirty="0">
              <a:solidFill>
                <a:srgbClr val="FFFFFF"/>
              </a:solidFill>
              <a:latin typeface="Segoe UI 2"/>
              <a:ea typeface="Segoe UI 2"/>
              <a:cs typeface="Segoe UI 2"/>
              <a:sym typeface="Segoe UI 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136144" y="1402327"/>
            <a:ext cx="3481312" cy="1248488"/>
          </a:xfrm>
          <a:custGeom>
            <a:avLst/>
            <a:gdLst/>
            <a:ahLst/>
            <a:cxnLst/>
            <a:rect l="l" t="t" r="r" b="b"/>
            <a:pathLst>
              <a:path w="3481312" h="1248488">
                <a:moveTo>
                  <a:pt x="0" y="0"/>
                </a:moveTo>
                <a:lnTo>
                  <a:pt x="3481312" y="0"/>
                </a:lnTo>
                <a:lnTo>
                  <a:pt x="3481312" y="1248487"/>
                </a:lnTo>
                <a:lnTo>
                  <a:pt x="0" y="1248487"/>
                </a:lnTo>
                <a:lnTo>
                  <a:pt x="0" y="0"/>
                </a:lnTo>
                <a:close/>
              </a:path>
            </a:pathLst>
          </a:custGeom>
          <a:blipFill>
            <a:blip r:embed="rId2"/>
            <a:stretch>
              <a:fillRect/>
            </a:stretch>
          </a:blipFill>
        </p:spPr>
        <p:txBody>
          <a:bodyPr/>
          <a:lstStyle/>
          <a:p>
            <a:endParaRPr lang="en-CA"/>
          </a:p>
        </p:txBody>
      </p:sp>
      <p:sp>
        <p:nvSpPr>
          <p:cNvPr id="3" name="TextBox 3"/>
          <p:cNvSpPr txBox="1"/>
          <p:nvPr/>
        </p:nvSpPr>
        <p:spPr>
          <a:xfrm>
            <a:off x="869561" y="2805829"/>
            <a:ext cx="8014477" cy="3178114"/>
          </a:xfrm>
          <a:prstGeom prst="rect">
            <a:avLst/>
          </a:prstGeom>
        </p:spPr>
        <p:txBody>
          <a:bodyPr lIns="0" tIns="0" rIns="0" bIns="0" rtlCol="0" anchor="t">
            <a:spAutoFit/>
          </a:bodyPr>
          <a:lstStyle/>
          <a:p>
            <a:pPr algn="ctr">
              <a:lnSpc>
                <a:spcPts val="2517"/>
              </a:lnSpc>
            </a:pPr>
            <a:r>
              <a:rPr lang="en-US" sz="1798" spc="7" dirty="0">
                <a:solidFill>
                  <a:srgbClr val="4F5055"/>
                </a:solidFill>
                <a:latin typeface="Segoe UI 2"/>
                <a:ea typeface="Segoe UI 2"/>
                <a:cs typeface="Segoe UI 2"/>
                <a:sym typeface="Segoe UI 2"/>
              </a:rPr>
              <a:t>Westcoast Family Centres is privileged to offer person-centered services on the unceded territory of the </a:t>
            </a:r>
            <a:r>
              <a:rPr lang="en-US" sz="1798" spc="7" dirty="0" err="1">
                <a:solidFill>
                  <a:srgbClr val="4F5055"/>
                </a:solidFill>
                <a:latin typeface="Segoe UI 2"/>
                <a:ea typeface="Segoe UI 2"/>
                <a:cs typeface="Segoe UI 2"/>
                <a:sym typeface="Segoe UI 2"/>
              </a:rPr>
              <a:t>kʷikʷəƛ̓əm</a:t>
            </a:r>
            <a:r>
              <a:rPr lang="en-US" sz="1798" spc="7" dirty="0">
                <a:solidFill>
                  <a:srgbClr val="4F5055"/>
                </a:solidFill>
                <a:latin typeface="Segoe UI 2"/>
                <a:ea typeface="Segoe UI 2"/>
                <a:cs typeface="Segoe UI 2"/>
                <a:sym typeface="Segoe UI 2"/>
              </a:rPr>
              <a:t> (Kwikwetlem) First Nation, </a:t>
            </a:r>
            <a:r>
              <a:rPr lang="en-US" sz="1798" spc="7" dirty="0" err="1">
                <a:solidFill>
                  <a:srgbClr val="4F5055"/>
                </a:solidFill>
                <a:latin typeface="Segoe UI 2"/>
                <a:ea typeface="Segoe UI 2"/>
                <a:cs typeface="Segoe UI 2"/>
                <a:sym typeface="Segoe UI 2"/>
              </a:rPr>
              <a:t>q̓ic̓əy</a:t>
            </a:r>
            <a:r>
              <a:rPr lang="en-US" sz="1798" spc="7" dirty="0">
                <a:solidFill>
                  <a:srgbClr val="4F5055"/>
                </a:solidFill>
                <a:latin typeface="Segoe UI 2"/>
                <a:ea typeface="Segoe UI 2"/>
                <a:cs typeface="Segoe UI 2"/>
                <a:sym typeface="Segoe UI 2"/>
              </a:rPr>
              <a:t>̓ (Katzie) First Nation, Kwantlen First Nation, and the Coast Salish People including the territories of the </a:t>
            </a:r>
            <a:r>
              <a:rPr lang="en-US" sz="1798" spc="7" dirty="0" err="1">
                <a:solidFill>
                  <a:srgbClr val="4F5055"/>
                </a:solidFill>
                <a:latin typeface="Segoe UI 2"/>
                <a:ea typeface="Segoe UI 2"/>
                <a:cs typeface="Segoe UI 2"/>
                <a:sym typeface="Segoe UI 2"/>
              </a:rPr>
              <a:t>xʷməθkʷəy̓əm</a:t>
            </a:r>
            <a:r>
              <a:rPr lang="en-US" sz="1798" spc="7" dirty="0">
                <a:solidFill>
                  <a:srgbClr val="4F5055"/>
                </a:solidFill>
                <a:latin typeface="Segoe UI 2"/>
                <a:ea typeface="Segoe UI 2"/>
                <a:cs typeface="Segoe UI 2"/>
                <a:sym typeface="Segoe UI 2"/>
              </a:rPr>
              <a:t> (Musqueam), Skwxwú7mesh </a:t>
            </a:r>
            <a:r>
              <a:rPr lang="en-US" sz="1798" spc="7" dirty="0" err="1">
                <a:solidFill>
                  <a:srgbClr val="4F5055"/>
                </a:solidFill>
                <a:latin typeface="Segoe UI 2"/>
                <a:ea typeface="Segoe UI 2"/>
                <a:cs typeface="Segoe UI 2"/>
                <a:sym typeface="Segoe UI 2"/>
              </a:rPr>
              <a:t>Úxwumixw</a:t>
            </a:r>
            <a:r>
              <a:rPr lang="en-US" sz="1798" spc="7" dirty="0">
                <a:solidFill>
                  <a:srgbClr val="4F5055"/>
                </a:solidFill>
                <a:latin typeface="Segoe UI 2"/>
                <a:ea typeface="Segoe UI 2"/>
                <a:cs typeface="Segoe UI 2"/>
                <a:sym typeface="Segoe UI 2"/>
              </a:rPr>
              <a:t> (Squamish), and </a:t>
            </a:r>
            <a:r>
              <a:rPr lang="en-US" sz="1798" spc="7" dirty="0" err="1">
                <a:solidFill>
                  <a:srgbClr val="4F5055"/>
                </a:solidFill>
                <a:latin typeface="Segoe UI 2"/>
                <a:ea typeface="Segoe UI 2"/>
                <a:cs typeface="Segoe UI 2"/>
                <a:sym typeface="Segoe UI 2"/>
              </a:rPr>
              <a:t>səl̓ilwətaɁɬ</a:t>
            </a:r>
            <a:r>
              <a:rPr lang="en-US" sz="1798" spc="7" dirty="0">
                <a:solidFill>
                  <a:srgbClr val="4F5055"/>
                </a:solidFill>
                <a:latin typeface="Segoe UI 2"/>
                <a:ea typeface="Segoe UI 2"/>
                <a:cs typeface="Segoe UI 2"/>
                <a:sym typeface="Segoe UI 2"/>
              </a:rPr>
              <a:t> (Tsleil-Waututh) Nations.​</a:t>
            </a:r>
          </a:p>
          <a:p>
            <a:pPr algn="ctr">
              <a:lnSpc>
                <a:spcPts val="2517"/>
              </a:lnSpc>
            </a:pPr>
            <a:r>
              <a:rPr lang="en-US" sz="1798" spc="7" dirty="0">
                <a:solidFill>
                  <a:srgbClr val="4F5055"/>
                </a:solidFill>
                <a:latin typeface="Segoe UI 2"/>
                <a:ea typeface="Segoe UI 2"/>
                <a:cs typeface="Segoe UI 2"/>
                <a:sym typeface="Segoe UI 2"/>
              </a:rPr>
              <a:t>​</a:t>
            </a:r>
          </a:p>
          <a:p>
            <a:pPr algn="ctr">
              <a:lnSpc>
                <a:spcPts val="2517"/>
              </a:lnSpc>
            </a:pPr>
            <a:r>
              <a:rPr lang="en-US" sz="1798" spc="7" dirty="0">
                <a:solidFill>
                  <a:srgbClr val="4F5055"/>
                </a:solidFill>
                <a:latin typeface="Segoe UI 2"/>
                <a:ea typeface="Segoe UI 2"/>
                <a:cs typeface="Segoe UI 2"/>
                <a:sym typeface="Segoe UI 2"/>
              </a:rPr>
              <a:t>Our agency stands in solidarity with all Indigenous Nations to repatriate their children back to their home communities ​</a:t>
            </a:r>
          </a:p>
          <a:p>
            <a:pPr algn="ctr">
              <a:lnSpc>
                <a:spcPts val="2517"/>
              </a:lnSpc>
            </a:pPr>
            <a:r>
              <a:rPr lang="en-US" sz="1798" spc="7" dirty="0">
                <a:solidFill>
                  <a:srgbClr val="4F5055"/>
                </a:solidFill>
                <a:latin typeface="Segoe UI 2"/>
                <a:ea typeface="Segoe UI 2"/>
                <a:cs typeface="Segoe UI 2"/>
                <a:sym typeface="Segoe UI 2"/>
              </a:rPr>
              <a:t>and nations.</a:t>
            </a:r>
          </a:p>
          <a:p>
            <a:pPr algn="ctr">
              <a:lnSpc>
                <a:spcPts val="2517"/>
              </a:lnSpc>
              <a:spcBef>
                <a:spcPct val="0"/>
              </a:spcBef>
            </a:pPr>
            <a:endParaRPr lang="en-US" sz="1798" spc="7" dirty="0">
              <a:solidFill>
                <a:srgbClr val="000000"/>
              </a:solidFill>
              <a:latin typeface="Segoe UI 2"/>
              <a:ea typeface="Segoe UI 2"/>
              <a:cs typeface="Segoe UI 2"/>
              <a:sym typeface="Segoe UI 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25629" y="-146240"/>
            <a:ext cx="5003800" cy="7461440"/>
            <a:chOff x="0" y="0"/>
            <a:chExt cx="3173706" cy="4732487"/>
          </a:xfrm>
        </p:grpSpPr>
        <p:sp>
          <p:nvSpPr>
            <p:cNvPr id="3" name="Freeform 3"/>
            <p:cNvSpPr/>
            <p:nvPr/>
          </p:nvSpPr>
          <p:spPr>
            <a:xfrm>
              <a:off x="0" y="0"/>
              <a:ext cx="3173706" cy="4732487"/>
            </a:xfrm>
            <a:custGeom>
              <a:avLst/>
              <a:gdLst/>
              <a:ahLst/>
              <a:cxnLst/>
              <a:rect l="l" t="t" r="r" b="b"/>
              <a:pathLst>
                <a:path w="3173706" h="4732487">
                  <a:moveTo>
                    <a:pt x="0" y="0"/>
                  </a:moveTo>
                  <a:lnTo>
                    <a:pt x="3173706" y="0"/>
                  </a:lnTo>
                  <a:lnTo>
                    <a:pt x="3173706" y="4732487"/>
                  </a:lnTo>
                  <a:lnTo>
                    <a:pt x="0" y="4732487"/>
                  </a:lnTo>
                  <a:close/>
                </a:path>
              </a:pathLst>
            </a:custGeom>
            <a:solidFill>
              <a:srgbClr val="049DD5"/>
            </a:solidFill>
          </p:spPr>
          <p:txBody>
            <a:bodyPr/>
            <a:lstStyle/>
            <a:p>
              <a:endParaRPr lang="en-CA"/>
            </a:p>
          </p:txBody>
        </p:sp>
      </p:grpSp>
      <p:sp>
        <p:nvSpPr>
          <p:cNvPr id="4" name="TextBox 4"/>
          <p:cNvSpPr txBox="1"/>
          <p:nvPr/>
        </p:nvSpPr>
        <p:spPr>
          <a:xfrm>
            <a:off x="2536516" y="1744218"/>
            <a:ext cx="2189792" cy="687936"/>
          </a:xfrm>
          <a:prstGeom prst="rect">
            <a:avLst/>
          </a:prstGeom>
        </p:spPr>
        <p:txBody>
          <a:bodyPr lIns="0" tIns="0" rIns="0" bIns="0" rtlCol="0" anchor="t">
            <a:spAutoFit/>
          </a:bodyPr>
          <a:lstStyle/>
          <a:p>
            <a:pPr algn="ctr">
              <a:lnSpc>
                <a:spcPts val="5657"/>
              </a:lnSpc>
            </a:pPr>
            <a:r>
              <a:rPr lang="en-US" sz="4040">
                <a:solidFill>
                  <a:srgbClr val="F7991D"/>
                </a:solidFill>
                <a:latin typeface="Segoe UI 4"/>
                <a:ea typeface="Segoe UI 4"/>
                <a:cs typeface="Segoe UI 4"/>
                <a:sym typeface="Segoe UI 4"/>
              </a:rPr>
              <a:t>MISSION</a:t>
            </a:r>
          </a:p>
        </p:txBody>
      </p:sp>
      <p:sp>
        <p:nvSpPr>
          <p:cNvPr id="5" name="TextBox 5"/>
          <p:cNvSpPr txBox="1"/>
          <p:nvPr/>
        </p:nvSpPr>
        <p:spPr>
          <a:xfrm>
            <a:off x="5240651" y="1744218"/>
            <a:ext cx="2078170" cy="687936"/>
          </a:xfrm>
          <a:prstGeom prst="rect">
            <a:avLst/>
          </a:prstGeom>
        </p:spPr>
        <p:txBody>
          <a:bodyPr lIns="0" tIns="0" rIns="0" bIns="0" rtlCol="0" anchor="t">
            <a:spAutoFit/>
          </a:bodyPr>
          <a:lstStyle/>
          <a:p>
            <a:pPr algn="ctr">
              <a:lnSpc>
                <a:spcPts val="5657"/>
              </a:lnSpc>
            </a:pPr>
            <a:r>
              <a:rPr lang="en-US" sz="4040">
                <a:solidFill>
                  <a:srgbClr val="FFFFFF"/>
                </a:solidFill>
                <a:latin typeface="Segoe UI 4"/>
                <a:ea typeface="Segoe UI 4"/>
                <a:cs typeface="Segoe UI 4"/>
                <a:sym typeface="Segoe UI 4"/>
              </a:rPr>
              <a:t>VISION</a:t>
            </a:r>
          </a:p>
        </p:txBody>
      </p:sp>
      <p:sp>
        <p:nvSpPr>
          <p:cNvPr id="6" name="TextBox 6"/>
          <p:cNvSpPr txBox="1"/>
          <p:nvPr/>
        </p:nvSpPr>
        <p:spPr>
          <a:xfrm>
            <a:off x="1132120" y="2619063"/>
            <a:ext cx="3624668" cy="1213158"/>
          </a:xfrm>
          <a:prstGeom prst="rect">
            <a:avLst/>
          </a:prstGeom>
        </p:spPr>
        <p:txBody>
          <a:bodyPr lIns="0" tIns="0" rIns="0" bIns="0" rtlCol="0" anchor="t">
            <a:spAutoFit/>
          </a:bodyPr>
          <a:lstStyle/>
          <a:p>
            <a:pPr algn="r">
              <a:lnSpc>
                <a:spcPts val="2433"/>
              </a:lnSpc>
              <a:spcBef>
                <a:spcPct val="0"/>
              </a:spcBef>
            </a:pPr>
            <a:r>
              <a:rPr lang="en-US" sz="1737" spc="86">
                <a:solidFill>
                  <a:srgbClr val="4F5055"/>
                </a:solidFill>
                <a:latin typeface="Segoe UI 5"/>
                <a:ea typeface="Segoe UI 5"/>
                <a:cs typeface="Segoe UI 5"/>
                <a:sym typeface="Segoe UI 5"/>
              </a:rPr>
              <a:t>Westcoast Family Centres Society strengthens relationships between children and families and between families and their communities.</a:t>
            </a:r>
          </a:p>
        </p:txBody>
      </p:sp>
      <p:sp>
        <p:nvSpPr>
          <p:cNvPr id="7" name="TextBox 7"/>
          <p:cNvSpPr txBox="1"/>
          <p:nvPr/>
        </p:nvSpPr>
        <p:spPr>
          <a:xfrm>
            <a:off x="5271131" y="2619063"/>
            <a:ext cx="3319868" cy="908358"/>
          </a:xfrm>
          <a:prstGeom prst="rect">
            <a:avLst/>
          </a:prstGeom>
        </p:spPr>
        <p:txBody>
          <a:bodyPr lIns="0" tIns="0" rIns="0" bIns="0" rtlCol="0" anchor="t">
            <a:spAutoFit/>
          </a:bodyPr>
          <a:lstStyle/>
          <a:p>
            <a:pPr algn="l">
              <a:lnSpc>
                <a:spcPts val="2433"/>
              </a:lnSpc>
            </a:pPr>
            <a:r>
              <a:rPr lang="en-US" sz="1737" spc="86">
                <a:solidFill>
                  <a:srgbClr val="FFFFFF"/>
                </a:solidFill>
                <a:latin typeface="Segoe UI 5"/>
                <a:ea typeface="Segoe UI 5"/>
                <a:cs typeface="Segoe UI 5"/>
                <a:sym typeface="Segoe UI 5"/>
              </a:rPr>
              <a:t>All families reach their full potential.</a:t>
            </a:r>
          </a:p>
          <a:p>
            <a:pPr algn="l">
              <a:lnSpc>
                <a:spcPts val="2433"/>
              </a:lnSpc>
              <a:spcBef>
                <a:spcPct val="0"/>
              </a:spcBef>
            </a:pPr>
            <a:endParaRPr lang="en-US" sz="1737" spc="86">
              <a:solidFill>
                <a:srgbClr val="FFFFFF"/>
              </a:solidFill>
              <a:latin typeface="Segoe UI 5"/>
              <a:ea typeface="Segoe UI 5"/>
              <a:cs typeface="Segoe UI 5"/>
              <a:sym typeface="Segoe UI 5"/>
            </a:endParaRPr>
          </a:p>
        </p:txBody>
      </p:sp>
      <p:sp>
        <p:nvSpPr>
          <p:cNvPr id="8" name="Freeform 8"/>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AD1CBAC-A89C-5C4E-F686-ED755586EB1A}"/>
              </a:ext>
            </a:extLst>
          </p:cNvPr>
          <p:cNvSpPr txBox="1"/>
          <p:nvPr/>
        </p:nvSpPr>
        <p:spPr>
          <a:xfrm>
            <a:off x="152400" y="228600"/>
            <a:ext cx="9753600" cy="6986528"/>
          </a:xfrm>
          <a:prstGeom prst="rect">
            <a:avLst/>
          </a:prstGeom>
          <a:noFill/>
        </p:spPr>
        <p:txBody>
          <a:bodyPr wrap="square">
            <a:spAutoFit/>
          </a:bodyPr>
          <a:lstStyle/>
          <a:p>
            <a:r>
              <a:rPr lang="en-CA" sz="2400" b="1" dirty="0">
                <a:effectLst/>
                <a:latin typeface="Aptos" panose="020B0004020202020204" pitchFamily="34" charset="0"/>
                <a:ea typeface="Aptos" panose="020B0004020202020204" pitchFamily="34" charset="0"/>
                <a:cs typeface="Times New Roman" panose="02020603050405020304" pitchFamily="18" charset="0"/>
              </a:rPr>
              <a:t>Vancouver Family Preservation and Reunification Services </a:t>
            </a:r>
            <a:endParaRPr lang="en-CA" sz="2400" b="1" dirty="0">
              <a:effectLst/>
              <a:latin typeface="Aptos" panose="020B0004020202020204" pitchFamily="34" charset="0"/>
              <a:ea typeface="Aptos" panose="020B0004020202020204" pitchFamily="34" charset="0"/>
              <a:cs typeface="Aptos" panose="020B0004020202020204" pitchFamily="34" charset="0"/>
            </a:endParaRPr>
          </a:p>
          <a:p>
            <a:r>
              <a:rPr lang="en-CA" sz="2400" b="1" dirty="0">
                <a:effectLst/>
                <a:latin typeface="Aptos" panose="020B0004020202020204" pitchFamily="34" charset="0"/>
                <a:ea typeface="Aptos" panose="020B0004020202020204" pitchFamily="34" charset="0"/>
                <a:cs typeface="Times New Roman" panose="02020603050405020304" pitchFamily="18" charset="0"/>
              </a:rPr>
              <a:t>Program Overview</a:t>
            </a:r>
            <a:endParaRPr lang="en-CA" sz="2400" b="1" dirty="0">
              <a:effectLst/>
              <a:latin typeface="Aptos" panose="020B0004020202020204" pitchFamily="34" charset="0"/>
              <a:ea typeface="Aptos" panose="020B0004020202020204" pitchFamily="34" charset="0"/>
              <a:cs typeface="Aptos" panose="020B0004020202020204" pitchFamily="34" charset="0"/>
            </a:endParaRPr>
          </a:p>
          <a:p>
            <a:r>
              <a:rPr lang="en-CA" sz="2400" b="1" dirty="0">
                <a:effectLst/>
                <a:latin typeface="Aptos" panose="020B0004020202020204" pitchFamily="34" charset="0"/>
                <a:ea typeface="Aptos" panose="020B0004020202020204" pitchFamily="34" charset="0"/>
                <a:cs typeface="Times New Roman" panose="02020603050405020304" pitchFamily="18" charset="0"/>
              </a:rPr>
              <a:t> </a:t>
            </a:r>
            <a:endParaRPr lang="en-CA" sz="2400" b="1" dirty="0">
              <a:effectLst/>
              <a:latin typeface="Aptos" panose="020B0004020202020204" pitchFamily="34" charset="0"/>
              <a:ea typeface="Aptos" panose="020B0004020202020204" pitchFamily="34" charset="0"/>
              <a:cs typeface="Aptos" panose="020B0004020202020204" pitchFamily="34" charset="0"/>
            </a:endParaRPr>
          </a:p>
          <a:p>
            <a:pPr marL="180975" marR="638175" fontAlgn="base"/>
            <a:r>
              <a:rPr lang="en-US" sz="1800" dirty="0">
                <a:effectLst/>
                <a:latin typeface="+mj-lt"/>
                <a:ea typeface="Aptos" panose="020B0004020202020204" pitchFamily="34" charset="0"/>
                <a:cs typeface="Aptos" panose="020B0004020202020204" pitchFamily="34" charset="0"/>
              </a:rPr>
              <a:t>Family Services of Greater Vancouver (FSGV), in partnership with Westcoast Family </a:t>
            </a:r>
            <a:r>
              <a:rPr lang="en-US" sz="1800" dirty="0" err="1">
                <a:effectLst/>
                <a:latin typeface="+mj-lt"/>
                <a:ea typeface="Aptos" panose="020B0004020202020204" pitchFamily="34" charset="0"/>
                <a:cs typeface="Aptos" panose="020B0004020202020204" pitchFamily="34" charset="0"/>
              </a:rPr>
              <a:t>Centres</a:t>
            </a:r>
            <a:r>
              <a:rPr lang="en-US" sz="1800" dirty="0">
                <a:effectLst/>
                <a:latin typeface="+mj-lt"/>
                <a:ea typeface="Aptos" panose="020B0004020202020204" pitchFamily="34" charset="0"/>
                <a:cs typeface="Aptos" panose="020B0004020202020204" pitchFamily="34" charset="0"/>
              </a:rPr>
              <a:t> Society (WFCS), deliver non-residential Family Preservation and Reunification Services to children, youth, and their families and caregivers across the City of Vancouver. FSGV is the lead agency for this Ministry of Children and Family Development (MCFD) contract and the primary service provider in Vancouver South, while WFCS is the primary provider in Vancouver North. Both providers access additional sub-contracted services as per the MCFD Agreement.</a:t>
            </a:r>
            <a:r>
              <a:rPr lang="en-CA" sz="1800" dirty="0">
                <a:effectLst/>
                <a:latin typeface="+mj-lt"/>
                <a:ea typeface="Aptos" panose="020B0004020202020204" pitchFamily="34" charset="0"/>
                <a:cs typeface="Aptos" panose="020B0004020202020204" pitchFamily="34" charset="0"/>
              </a:rPr>
              <a:t> </a:t>
            </a:r>
            <a:endParaRPr lang="en-CA" sz="2000" dirty="0">
              <a:effectLst/>
              <a:latin typeface="+mj-lt"/>
              <a:ea typeface="Aptos" panose="020B0004020202020204" pitchFamily="34" charset="0"/>
              <a:cs typeface="Aptos" panose="020B0004020202020204" pitchFamily="34" charset="0"/>
            </a:endParaRPr>
          </a:p>
          <a:p>
            <a:pPr marL="180975" marR="638175" fontAlgn="base"/>
            <a:r>
              <a:rPr lang="en-CA" sz="1200" dirty="0">
                <a:effectLst/>
                <a:latin typeface="+mj-lt"/>
                <a:ea typeface="Aptos" panose="020B0004020202020204" pitchFamily="34" charset="0"/>
                <a:cs typeface="Aptos" panose="020B0004020202020204" pitchFamily="34" charset="0"/>
              </a:rPr>
              <a:t> </a:t>
            </a:r>
            <a:endParaRPr lang="en-CA" sz="2000" dirty="0">
              <a:effectLst/>
              <a:latin typeface="+mj-lt"/>
              <a:ea typeface="Aptos" panose="020B0004020202020204" pitchFamily="34" charset="0"/>
              <a:cs typeface="Aptos" panose="020B0004020202020204" pitchFamily="34" charset="0"/>
            </a:endParaRPr>
          </a:p>
          <a:p>
            <a:pPr marL="190500" marR="638175" fontAlgn="base"/>
            <a:r>
              <a:rPr lang="en-US" sz="1800" dirty="0">
                <a:effectLst/>
                <a:latin typeface="+mj-lt"/>
                <a:ea typeface="Aptos" panose="020B0004020202020204" pitchFamily="34" charset="0"/>
                <a:cs typeface="Aptos" panose="020B0004020202020204" pitchFamily="34" charset="0"/>
              </a:rPr>
              <a:t>FSGV and WFCS work collaboratively with MCFD’s Children and Youth Special Needs (CYSN), Children and Youth Mental Health (CYMH), and Community Youth Justice Teams, as well as other impacted Ministries. Additionally, we collaborate with other key partners on service delivery (i.e., educational programs and schools, health), and participate in ongoing efforts to promote effective, efficient, and integrated service provision.</a:t>
            </a:r>
            <a:r>
              <a:rPr lang="en-CA" sz="1800" dirty="0">
                <a:effectLst/>
                <a:latin typeface="+mj-lt"/>
                <a:ea typeface="Aptos" panose="020B0004020202020204" pitchFamily="34" charset="0"/>
                <a:cs typeface="Aptos" panose="020B0004020202020204" pitchFamily="34" charset="0"/>
              </a:rPr>
              <a:t> We provide the following services through </a:t>
            </a:r>
            <a:r>
              <a:rPr lang="en-CA" sz="1800">
                <a:effectLst/>
                <a:latin typeface="+mj-lt"/>
                <a:ea typeface="Aptos" panose="020B0004020202020204" pitchFamily="34" charset="0"/>
                <a:cs typeface="Aptos" panose="020B0004020202020204" pitchFamily="34" charset="0"/>
              </a:rPr>
              <a:t>our contract</a:t>
            </a:r>
            <a:endParaRPr lang="en-CA" sz="1800" dirty="0">
              <a:effectLst/>
              <a:latin typeface="+mj-lt"/>
              <a:ea typeface="Aptos" panose="020B0004020202020204" pitchFamily="34" charset="0"/>
              <a:cs typeface="Aptos" panose="020B0004020202020204" pitchFamily="34" charset="0"/>
            </a:endParaRPr>
          </a:p>
          <a:p>
            <a:pPr marL="190500" marR="638175" fontAlgn="base"/>
            <a:endParaRPr lang="en-CA" sz="2000" dirty="0">
              <a:effectLst/>
              <a:latin typeface="+mj-lt"/>
              <a:ea typeface="Aptos" panose="020B0004020202020204" pitchFamily="34" charset="0"/>
              <a:cs typeface="Aptos" panose="020B0004020202020204" pitchFamily="34" charset="0"/>
            </a:endParaRPr>
          </a:p>
          <a:p>
            <a:pPr marL="342900" lvl="0" indent="-342900" fontAlgn="base">
              <a:buFont typeface="+mj-lt"/>
              <a:buAutoNum type="alphaUcPeriod"/>
              <a:tabLst>
                <a:tab pos="457200" algn="l"/>
              </a:tabLst>
            </a:pPr>
            <a:r>
              <a:rPr lang="en-US" sz="1800" b="1" dirty="0">
                <a:effectLst/>
                <a:latin typeface="+mj-lt"/>
                <a:ea typeface="Aptos" panose="020B0004020202020204" pitchFamily="34" charset="0"/>
                <a:cs typeface="Aptos" panose="020B0004020202020204" pitchFamily="34" charset="0"/>
              </a:rPr>
              <a:t>Individual Family Preservation and Reunification Services</a:t>
            </a:r>
            <a:r>
              <a:rPr lang="en-CA" sz="1800" b="1" dirty="0">
                <a:effectLst/>
                <a:latin typeface="+mj-lt"/>
                <a:ea typeface="Aptos" panose="020B0004020202020204" pitchFamily="34" charset="0"/>
                <a:cs typeface="Aptos" panose="020B0004020202020204" pitchFamily="34" charset="0"/>
              </a:rPr>
              <a:t> </a:t>
            </a:r>
          </a:p>
          <a:p>
            <a:pPr marL="342900" lvl="0" indent="-342900" fontAlgn="base">
              <a:buFont typeface="+mj-lt"/>
              <a:buAutoNum type="alphaUcPeriod"/>
              <a:tabLst>
                <a:tab pos="457200" algn="l"/>
              </a:tabLst>
            </a:pPr>
            <a:endParaRPr lang="en-CA" sz="2000" dirty="0">
              <a:effectLst/>
              <a:latin typeface="+mj-lt"/>
              <a:ea typeface="Aptos" panose="020B0004020202020204" pitchFamily="34" charset="0"/>
              <a:cs typeface="Aptos" panose="020B0004020202020204" pitchFamily="34" charset="0"/>
            </a:endParaRPr>
          </a:p>
          <a:p>
            <a:pPr marL="342900" lvl="0" indent="-342900" fontAlgn="base">
              <a:buFont typeface="+mj-lt"/>
              <a:buAutoNum type="alphaUcPeriod"/>
              <a:tabLst>
                <a:tab pos="457200" algn="l"/>
              </a:tabLst>
            </a:pPr>
            <a:r>
              <a:rPr lang="en-CA" sz="1800" b="1" dirty="0">
                <a:effectLst/>
                <a:latin typeface="+mj-lt"/>
                <a:ea typeface="Aptos" panose="020B0004020202020204" pitchFamily="34" charset="0"/>
                <a:cs typeface="Aptos" panose="020B0004020202020204" pitchFamily="34" charset="0"/>
              </a:rPr>
              <a:t>Associated Services</a:t>
            </a:r>
            <a:endParaRPr lang="en-CA" sz="2000" dirty="0">
              <a:effectLst/>
              <a:latin typeface="+mj-lt"/>
              <a:ea typeface="Aptos" panose="020B0004020202020204" pitchFamily="34" charset="0"/>
              <a:cs typeface="Aptos" panose="020B0004020202020204" pitchFamily="34" charset="0"/>
            </a:endParaRPr>
          </a:p>
          <a:p>
            <a:pPr fontAlgn="base"/>
            <a:r>
              <a:rPr lang="en-CA" sz="1800" b="1" dirty="0">
                <a:effectLst/>
                <a:latin typeface="+mj-lt"/>
                <a:ea typeface="Aptos" panose="020B0004020202020204" pitchFamily="34" charset="0"/>
                <a:cs typeface="Aptos" panose="020B0004020202020204" pitchFamily="34" charset="0"/>
              </a:rPr>
              <a:t> </a:t>
            </a:r>
            <a:endParaRPr lang="en-CA" sz="2000" dirty="0">
              <a:effectLst/>
              <a:latin typeface="+mj-lt"/>
              <a:ea typeface="Aptos" panose="020B0004020202020204" pitchFamily="34" charset="0"/>
              <a:cs typeface="Aptos" panose="020B0004020202020204" pitchFamily="34" charset="0"/>
            </a:endParaRPr>
          </a:p>
          <a:p>
            <a:pPr fontAlgn="base"/>
            <a:r>
              <a:rPr lang="en-CA" sz="1800" b="1" dirty="0">
                <a:effectLst/>
                <a:latin typeface="+mj-lt"/>
                <a:ea typeface="Aptos" panose="020B0004020202020204" pitchFamily="34" charset="0"/>
                <a:cs typeface="Aptos" panose="020B0004020202020204" pitchFamily="34" charset="0"/>
              </a:rPr>
              <a:t>This </a:t>
            </a:r>
            <a:r>
              <a:rPr lang="en-CA" sz="1800" b="1" dirty="0" err="1">
                <a:effectLst/>
                <a:latin typeface="+mj-lt"/>
                <a:ea typeface="Aptos" panose="020B0004020202020204" pitchFamily="34" charset="0"/>
                <a:cs typeface="Aptos" panose="020B0004020202020204" pitchFamily="34" charset="0"/>
              </a:rPr>
              <a:t>powerpoint</a:t>
            </a:r>
            <a:r>
              <a:rPr lang="en-CA" sz="1800" b="1" dirty="0">
                <a:effectLst/>
                <a:latin typeface="+mj-lt"/>
                <a:ea typeface="Aptos" panose="020B0004020202020204" pitchFamily="34" charset="0"/>
                <a:cs typeface="Aptos" panose="020B0004020202020204" pitchFamily="34" charset="0"/>
              </a:rPr>
              <a:t> explains our Individual Family Preservation and Reunification Services, provided by WFCS </a:t>
            </a:r>
            <a:endParaRPr lang="en-CA" sz="2000" dirty="0">
              <a:effectLst/>
              <a:latin typeface="+mj-lt"/>
              <a:ea typeface="Aptos" panose="020B0004020202020204" pitchFamily="34" charset="0"/>
              <a:cs typeface="Aptos" panose="020B0004020202020204" pitchFamily="34" charset="0"/>
            </a:endParaRPr>
          </a:p>
        </p:txBody>
      </p:sp>
    </p:spTree>
    <p:extLst>
      <p:ext uri="{BB962C8B-B14F-4D97-AF65-F5344CB8AC3E}">
        <p14:creationId xmlns:p14="http://schemas.microsoft.com/office/powerpoint/2010/main" val="35160464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731520" y="758351"/>
            <a:ext cx="8602980" cy="1642950"/>
          </a:xfrm>
          <a:prstGeom prst="rect">
            <a:avLst/>
          </a:prstGeom>
        </p:spPr>
        <p:txBody>
          <a:bodyPr wrap="square" lIns="0" tIns="0" rIns="0" bIns="0" rtlCol="0" anchor="t">
            <a:spAutoFit/>
          </a:bodyPr>
          <a:lstStyle/>
          <a:p>
            <a:pPr>
              <a:lnSpc>
                <a:spcPts val="6716"/>
              </a:lnSpc>
            </a:pPr>
            <a:r>
              <a:rPr lang="en-CA" sz="18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Individual Family Preservation and Reunification Services </a:t>
            </a:r>
            <a:endParaRPr lang="en-CA" sz="1800" dirty="0">
              <a:solidFill>
                <a:srgbClr val="000000"/>
              </a:solidFill>
              <a:effectLst/>
              <a:latin typeface="Calibri" panose="020F0502020204030204" pitchFamily="34" charset="0"/>
              <a:ea typeface="Calibri" panose="020F0502020204030204" pitchFamily="34" charset="0"/>
            </a:endParaRPr>
          </a:p>
          <a:p>
            <a:pPr algn="l">
              <a:lnSpc>
                <a:spcPts val="6716"/>
              </a:lnSpc>
            </a:pPr>
            <a:endParaRPr lang="en-US" sz="4797" dirty="0">
              <a:solidFill>
                <a:srgbClr val="4F5055"/>
              </a:solidFill>
              <a:latin typeface="Segoe UI 3"/>
              <a:ea typeface="Segoe UI 3"/>
              <a:cs typeface="Segoe UI 3"/>
              <a:sym typeface="Segoe UI 3"/>
            </a:endParaRPr>
          </a:p>
        </p:txBody>
      </p:sp>
      <p:sp>
        <p:nvSpPr>
          <p:cNvPr id="5" name="Freeform 5"/>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6" name="Content Placeholder 2">
            <a:extLst>
              <a:ext uri="{FF2B5EF4-FFF2-40B4-BE49-F238E27FC236}">
                <a16:creationId xmlns:a16="http://schemas.microsoft.com/office/drawing/2014/main" id="{D83C7D92-5F44-A6D2-5500-2F94DAF78B11}"/>
              </a:ext>
            </a:extLst>
          </p:cNvPr>
          <p:cNvSpPr>
            <a:spLocks noGrp="1"/>
          </p:cNvSpPr>
          <p:nvPr/>
        </p:nvSpPr>
        <p:spPr>
          <a:xfrm>
            <a:off x="419100" y="1768789"/>
            <a:ext cx="8915400" cy="377762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r>
              <a:rPr lang="en-US" dirty="0"/>
              <a:t>=</a:t>
            </a:r>
          </a:p>
        </p:txBody>
      </p:sp>
      <p:sp>
        <p:nvSpPr>
          <p:cNvPr id="7" name="Content Placeholder 2">
            <a:extLst>
              <a:ext uri="{FF2B5EF4-FFF2-40B4-BE49-F238E27FC236}">
                <a16:creationId xmlns:a16="http://schemas.microsoft.com/office/drawing/2014/main" id="{CD985F5D-D822-D5C0-87FA-A4A2015556AD}"/>
              </a:ext>
            </a:extLst>
          </p:cNvPr>
          <p:cNvSpPr>
            <a:spLocks noGrp="1"/>
          </p:cNvSpPr>
          <p:nvPr/>
        </p:nvSpPr>
        <p:spPr>
          <a:xfrm>
            <a:off x="571500" y="1921189"/>
            <a:ext cx="8915400" cy="3777622"/>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Family Preservation and Reunification is comprised of an array of services accessed by referral from the Ministry of Children and Family Development (MCFD). </a:t>
            </a:r>
            <a:endParaRPr lang="en-CA" sz="1800" dirty="0">
              <a:solidFill>
                <a:srgbClr val="000000"/>
              </a:solidFill>
              <a:effectLst/>
              <a:latin typeface="Calibri" panose="020F0502020204030204" pitchFamily="34" charset="0"/>
              <a:ea typeface="Calibri" panose="020F0502020204030204" pitchFamily="34" charset="0"/>
            </a:endParaRPr>
          </a:p>
          <a:p>
            <a:pPr marL="0" indent="0">
              <a:buNone/>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 Family Preservation Workers</a:t>
            </a:r>
            <a:endParaRPr lang="en-CA" sz="1800" dirty="0">
              <a:solidFill>
                <a:srgbClr val="000000"/>
              </a:solidFill>
              <a:effectLst/>
              <a:latin typeface="Calibri" panose="020F0502020204030204" pitchFamily="34" charset="0"/>
              <a:ea typeface="Calibri" panose="020F0502020204030204" pitchFamily="34" charset="0"/>
            </a:endParaRPr>
          </a:p>
          <a:p>
            <a:pPr marL="0" indent="0">
              <a:buNone/>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Family Preservation Workers work individually with families to deliver a range of services  primarily in the family home and community. Services will include, but not be limited to: </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Symbol" panose="05050102010706020507" pitchFamily="18" charset="2"/>
              <a:buChar char=""/>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Assessment and integrated service planning. </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Symbol" panose="05050102010706020507" pitchFamily="18" charset="2"/>
              <a:buChar char=""/>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Services to address concrete needs. </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Symbol" panose="05050102010706020507" pitchFamily="18" charset="2"/>
              <a:buChar char=""/>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Individual parent training and education. </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Symbol" panose="05050102010706020507" pitchFamily="18" charset="2"/>
              <a:buChar char=""/>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Therapeutic interventions with individual, couples and families. </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Symbol" panose="05050102010706020507" pitchFamily="18" charset="2"/>
              <a:buChar char=""/>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Linkages to formal and informal supports. </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Symbol" panose="05050102010706020507" pitchFamily="18" charset="2"/>
              <a:buChar char=""/>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Therapeutic Supervised Access</a:t>
            </a:r>
            <a:endParaRPr lang="en-CA" sz="1800" dirty="0">
              <a:solidFill>
                <a:srgbClr val="000000"/>
              </a:solidFill>
              <a:effectLst/>
              <a:latin typeface="Calibri" panose="020F0502020204030204" pitchFamily="34" charset="0"/>
              <a:ea typeface="Calibri" panose="020F0502020204030204" pitchFamily="34" charset="0"/>
            </a:endParaRPr>
          </a:p>
          <a:p>
            <a:pPr marL="0" indent="0">
              <a:buNone/>
            </a:pP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a:extLst>
              <a:ext uri="{FF2B5EF4-FFF2-40B4-BE49-F238E27FC236}">
                <a16:creationId xmlns:a16="http://schemas.microsoft.com/office/drawing/2014/main" id="{69988029-E33D-A8CC-E550-A127148C4951}"/>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
        <p:nvSpPr>
          <p:cNvPr id="4" name="TextBox 3">
            <a:extLst>
              <a:ext uri="{FF2B5EF4-FFF2-40B4-BE49-F238E27FC236}">
                <a16:creationId xmlns:a16="http://schemas.microsoft.com/office/drawing/2014/main" id="{1DA49369-F51A-9C88-C1DB-BA1D9F130E25}"/>
              </a:ext>
            </a:extLst>
          </p:cNvPr>
          <p:cNvSpPr txBox="1"/>
          <p:nvPr/>
        </p:nvSpPr>
        <p:spPr>
          <a:xfrm>
            <a:off x="533400" y="381000"/>
            <a:ext cx="8229600" cy="5283498"/>
          </a:xfrm>
          <a:prstGeom prst="rect">
            <a:avLst/>
          </a:prstGeom>
          <a:noFill/>
        </p:spPr>
        <p:txBody>
          <a:bodyPr wrap="square">
            <a:spAutoFit/>
          </a:bodyPr>
          <a:lstStyle/>
          <a:p>
            <a:pPr>
              <a:spcAft>
                <a:spcPts val="150"/>
              </a:spcAft>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 Indigenous Family Preservation Workers</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service aims to increase safety and permanency for Indigenous Children; providing support as a preventative measure as well as reunification when the children have been placed out of the home. </a:t>
            </a:r>
          </a:p>
          <a:p>
            <a:pPr>
              <a:spcAft>
                <a:spcPts val="150"/>
              </a:spcAft>
            </a:pPr>
            <a:endPar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spcAft>
                <a:spcPts val="150"/>
              </a:spcAft>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service is 6-9 months in duration, with the option of an extension. Our Indigenous Family Preservation Workers are qualified and experienced in working with Indigenous peoples and work collaboratively with the families to provide support and create culturally sensitive goals and activities to assist in reducing risk. </a:t>
            </a:r>
          </a:p>
          <a:p>
            <a:pPr>
              <a:spcAft>
                <a:spcPts val="150"/>
              </a:spcAft>
            </a:pPr>
            <a:endParaRPr lang="en-CA"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spcAft>
                <a:spcPts val="150"/>
              </a:spcAft>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Where there is no Indigenous Family Preservation Worker available to directly work with an Indigenous Family, our Indigenous Education Consultant will support the assigned Family Preservation Worker to provide culturally informed and sensitive support.</a:t>
            </a:r>
          </a:p>
          <a:p>
            <a:pPr>
              <a:spcAft>
                <a:spcPts val="150"/>
              </a:spcAft>
            </a:pPr>
            <a:endParaRPr lang="en-CA"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a:spcAft>
                <a:spcPts val="150"/>
              </a:spcAft>
            </a:pPr>
            <a:r>
              <a:rPr lang="en-CA"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Service Delivery Model and Referral requirements mirror those of Non-Indigenous Family Preservation Workers </a:t>
            </a:r>
            <a:endParaRPr lang="en-CA" sz="1800" dirty="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4033313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747475-A2EB-2BAC-932F-A3C1DC5DA029}"/>
              </a:ext>
            </a:extLst>
          </p:cNvPr>
          <p:cNvSpPr txBox="1"/>
          <p:nvPr/>
        </p:nvSpPr>
        <p:spPr>
          <a:xfrm>
            <a:off x="533400" y="304800"/>
            <a:ext cx="8610600" cy="3949799"/>
          </a:xfrm>
          <a:prstGeom prst="rect">
            <a:avLst/>
          </a:prstGeom>
          <a:noFill/>
        </p:spPr>
        <p:txBody>
          <a:bodyPr wrap="square">
            <a:spAutoFit/>
          </a:bodyPr>
          <a:lstStyle/>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   Resource Worker</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We have a dedicated Resource Worker who supports the Family Preservation Team with the understanding that before families can address underlying issues such as Parenting, Communication and relationships concerns regarding their basic needs must be met.</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Components of the Service Include</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Symbol" panose="05050102010706020507" pitchFamily="18"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Providing or working with the family to obtain</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Wingdings" panose="05000000000000000000" pitchFamily="2"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Emergency food supplies</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Wingdings" panose="05000000000000000000" pitchFamily="2"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Basic Personal and Household necessities</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Wingdings" panose="05000000000000000000" pitchFamily="2"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Emergency Income assistance</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Wingdings" panose="05000000000000000000" pitchFamily="2"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Emergency shelter or housing</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Wingdings" panose="05000000000000000000" pitchFamily="2"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Access to reliable and affordable childcare</a:t>
            </a:r>
            <a:endParaRPr lang="en-CA" sz="1800" dirty="0">
              <a:solidFill>
                <a:srgbClr val="000000"/>
              </a:solidFill>
              <a:effectLst/>
              <a:latin typeface="Calibri" panose="020F0502020204030204" pitchFamily="34" charset="0"/>
              <a:ea typeface="Calibri" panose="020F0502020204030204" pitchFamily="34" charset="0"/>
            </a:endParaRPr>
          </a:p>
        </p:txBody>
      </p:sp>
      <p:sp>
        <p:nvSpPr>
          <p:cNvPr id="4" name="Freeform 5">
            <a:extLst>
              <a:ext uri="{FF2B5EF4-FFF2-40B4-BE49-F238E27FC236}">
                <a16:creationId xmlns:a16="http://schemas.microsoft.com/office/drawing/2014/main" id="{3C6899F7-A876-6724-8C1F-B8C441ADC196}"/>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Tree>
    <p:extLst>
      <p:ext uri="{BB962C8B-B14F-4D97-AF65-F5344CB8AC3E}">
        <p14:creationId xmlns:p14="http://schemas.microsoft.com/office/powerpoint/2010/main" val="236378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B31659-DB7F-9D92-0C8C-B6885BB9EB8D}"/>
              </a:ext>
            </a:extLst>
          </p:cNvPr>
          <p:cNvSpPr txBox="1"/>
          <p:nvPr/>
        </p:nvSpPr>
        <p:spPr>
          <a:xfrm>
            <a:off x="381000" y="381000"/>
            <a:ext cx="8458200" cy="4001095"/>
          </a:xfrm>
          <a:prstGeom prst="rect">
            <a:avLst/>
          </a:prstGeom>
          <a:noFill/>
        </p:spPr>
        <p:txBody>
          <a:bodyPr wrap="square">
            <a:spAutoFit/>
          </a:bodyPr>
          <a:lstStyle/>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Who can be referred?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Families who have children 0-12 years of age involved with MCFD</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Families where there is a risk of out of home placement of children</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Children needing to be reunited with their families</a:t>
            </a:r>
            <a:endParaRPr lang="en-CA" sz="1800" dirty="0">
              <a:solidFill>
                <a:srgbClr val="000000"/>
              </a:solidFill>
              <a:effectLst/>
              <a:latin typeface="Calibri" panose="020F0502020204030204" pitchFamily="34" charset="0"/>
              <a:ea typeface="Calibri" panose="020F0502020204030204" pitchFamily="34" charset="0"/>
            </a:endParaRPr>
          </a:p>
          <a:p>
            <a:pPr>
              <a:spcAft>
                <a:spcPts val="150"/>
              </a:spcAf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Families experiencing the following challenges affecting children:</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Wingdings" panose="05000000000000000000" pitchFamily="2"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 need for parenting skills</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Wingdings" panose="05000000000000000000" pitchFamily="2"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Family violence, physical and/or emotional abuse, and neglect.</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Wingdings" panose="05000000000000000000" pitchFamily="2"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Alcohol or substance abuse issues</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Wingdings" panose="05000000000000000000" pitchFamily="2"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Mental health challenges </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Wingdings" panose="05000000000000000000" pitchFamily="2"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Special needs presented by chronic and acute illness.</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Wingdings" panose="05000000000000000000" pitchFamily="2"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Housing stability</a:t>
            </a:r>
            <a:endParaRPr lang="en-CA" sz="1800" dirty="0">
              <a:solidFill>
                <a:srgbClr val="000000"/>
              </a:solidFill>
              <a:effectLst/>
              <a:latin typeface="Calibri" panose="020F0502020204030204" pitchFamily="34" charset="0"/>
              <a:ea typeface="Calibri" panose="020F0502020204030204" pitchFamily="34" charset="0"/>
            </a:endParaRPr>
          </a:p>
          <a:p>
            <a:pPr marL="342900" lvl="0" indent="-342900">
              <a:spcAft>
                <a:spcPts val="150"/>
              </a:spcAft>
              <a:buFont typeface="Wingdings" panose="05000000000000000000" pitchFamily="2"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Connection to community resources </a:t>
            </a:r>
            <a:endParaRPr lang="en-CA" sz="1800" dirty="0">
              <a:solidFill>
                <a:srgbClr val="000000"/>
              </a:solidFill>
              <a:effectLst/>
              <a:latin typeface="Calibri" panose="020F0502020204030204" pitchFamily="34" charset="0"/>
              <a:ea typeface="Calibri" panose="020F0502020204030204" pitchFamily="34" charset="0"/>
            </a:endParaRPr>
          </a:p>
        </p:txBody>
      </p:sp>
      <p:sp>
        <p:nvSpPr>
          <p:cNvPr id="4" name="Freeform 5">
            <a:extLst>
              <a:ext uri="{FF2B5EF4-FFF2-40B4-BE49-F238E27FC236}">
                <a16:creationId xmlns:a16="http://schemas.microsoft.com/office/drawing/2014/main" id="{E2B4BB64-DBB3-BAC1-79F7-EFE2913AEBE0}"/>
              </a:ext>
            </a:extLst>
          </p:cNvPr>
          <p:cNvSpPr/>
          <p:nvPr/>
        </p:nvSpPr>
        <p:spPr>
          <a:xfrm>
            <a:off x="731520" y="6097063"/>
            <a:ext cx="2433086" cy="973234"/>
          </a:xfrm>
          <a:custGeom>
            <a:avLst/>
            <a:gdLst/>
            <a:ahLst/>
            <a:cxnLst/>
            <a:rect l="l" t="t" r="r" b="b"/>
            <a:pathLst>
              <a:path w="2433086" h="973234">
                <a:moveTo>
                  <a:pt x="0" y="0"/>
                </a:moveTo>
                <a:lnTo>
                  <a:pt x="2433086" y="0"/>
                </a:lnTo>
                <a:lnTo>
                  <a:pt x="2433086" y="973234"/>
                </a:lnTo>
                <a:lnTo>
                  <a:pt x="0" y="973234"/>
                </a:lnTo>
                <a:lnTo>
                  <a:pt x="0" y="0"/>
                </a:lnTo>
                <a:close/>
              </a:path>
            </a:pathLst>
          </a:custGeom>
          <a:blipFill>
            <a:blip r:embed="rId2"/>
            <a:stretch>
              <a:fillRect/>
            </a:stretch>
          </a:blipFill>
        </p:spPr>
        <p:txBody>
          <a:bodyPr/>
          <a:lstStyle/>
          <a:p>
            <a:endParaRPr lang="en-CA"/>
          </a:p>
        </p:txBody>
      </p:sp>
    </p:spTree>
    <p:extLst>
      <p:ext uri="{BB962C8B-B14F-4D97-AF65-F5344CB8AC3E}">
        <p14:creationId xmlns:p14="http://schemas.microsoft.com/office/powerpoint/2010/main" val="42697121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CBE28A4-23BB-BAC3-2101-6F8BE479F238}"/>
              </a:ext>
            </a:extLst>
          </p:cNvPr>
          <p:cNvSpPr txBox="1"/>
          <p:nvPr/>
        </p:nvSpPr>
        <p:spPr>
          <a:xfrm>
            <a:off x="152400" y="152400"/>
            <a:ext cx="9525000" cy="4356705"/>
          </a:xfrm>
          <a:prstGeom prst="rect">
            <a:avLst/>
          </a:prstGeom>
          <a:noFill/>
        </p:spPr>
        <p:txBody>
          <a:bodyPr wrap="square">
            <a:spAutoFit/>
          </a:bodyPr>
          <a:lstStyle/>
          <a:p>
            <a:pPr algn="ct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Service Delivery Model</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Referral</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MCFD completes and submits a referral to the respective office and outlines individualized goals directly related to addressing the child protection concerns.</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Referrals are reviews by Team Leader/Program Manager</a:t>
            </a:r>
          </a:p>
          <a:p>
            <a:pPr marL="342900" lvl="0" indent="-342900">
              <a:lnSpc>
                <a:spcPct val="107000"/>
              </a:lnSpc>
              <a:spcAft>
                <a:spcPts val="800"/>
              </a:spcAft>
              <a:buFont typeface="Symbol" panose="05050102010706020507" pitchFamily="18" charset="2"/>
              <a:buChar char=""/>
            </a:pP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Staff Assignment</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WFC hold referral meetings on Wednesday mornings where referrals are reviewed and assigned in consideration of the referral needs and staff skill set</a:t>
            </a:r>
          </a:p>
          <a:p>
            <a:pPr marL="342900" lvl="0" indent="-342900">
              <a:lnSpc>
                <a:spcPct val="107000"/>
              </a:lnSpc>
              <a:spcAft>
                <a:spcPts val="800"/>
              </a:spcAft>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Team Leader will notify Social </a:t>
            </a:r>
            <a:r>
              <a:rPr lang="en-US" kern="100" dirty="0">
                <a:latin typeface="Aptos" panose="020B0004020202020204" pitchFamily="34" charset="0"/>
                <a:ea typeface="Aptos" panose="020B0004020202020204" pitchFamily="34" charset="0"/>
                <a:cs typeface="Times New Roman" panose="02020603050405020304" pitchFamily="18" charset="0"/>
              </a:rPr>
              <a:t>W</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orker which Family Preservation Worker has been assigned to the case.</a:t>
            </a:r>
          </a:p>
        </p:txBody>
      </p:sp>
    </p:spTree>
    <p:extLst>
      <p:ext uri="{BB962C8B-B14F-4D97-AF65-F5344CB8AC3E}">
        <p14:creationId xmlns:p14="http://schemas.microsoft.com/office/powerpoint/2010/main" val="1236675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DAB6C-CAA6-E10C-DCA8-8F8AD8E94CA5}"/>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5314F1A-CA11-5259-9267-279239F3151E}"/>
              </a:ext>
            </a:extLst>
          </p:cNvPr>
          <p:cNvSpPr txBox="1"/>
          <p:nvPr/>
        </p:nvSpPr>
        <p:spPr>
          <a:xfrm>
            <a:off x="152400" y="152400"/>
            <a:ext cx="9525000" cy="4048929"/>
          </a:xfrm>
          <a:prstGeom prst="rect">
            <a:avLst/>
          </a:prstGeom>
          <a:noFill/>
        </p:spPr>
        <p:txBody>
          <a:bodyPr wrap="square">
            <a:spAutoFit/>
          </a:bodyPr>
          <a:lstStyle/>
          <a:p>
            <a:pPr>
              <a:lnSpc>
                <a:spcPct val="107000"/>
              </a:lnSpc>
              <a:spcAft>
                <a:spcPts val="800"/>
              </a:spcAft>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b="1" kern="100" dirty="0">
                <a:effectLst/>
                <a:latin typeface="Aptos" panose="020B0004020202020204" pitchFamily="34" charset="0"/>
                <a:ea typeface="Aptos" panose="020B0004020202020204" pitchFamily="34" charset="0"/>
                <a:cs typeface="Times New Roman" panose="02020603050405020304" pitchFamily="18" charset="0"/>
              </a:rPr>
              <a:t>Intake</a:t>
            </a:r>
          </a:p>
          <a:p>
            <a:pPr>
              <a:lnSpc>
                <a:spcPct val="107000"/>
              </a:lnSpc>
              <a:spcAft>
                <a:spcPts val="800"/>
              </a:spcAft>
            </a:pPr>
            <a:endParaRPr lang="en-US" kern="100" dirty="0">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For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all referrals</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kern="100" dirty="0">
                <a:latin typeface="Aptos" panose="020B0004020202020204" pitchFamily="34" charset="0"/>
                <a:ea typeface="Aptos" panose="020B0004020202020204" pitchFamily="34" charset="0"/>
                <a:cs typeface="Times New Roman" panose="02020603050405020304" pitchFamily="18" charset="0"/>
              </a:rPr>
              <a:t>a</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n intake meeting will occur consisting of participating family members, Social </a:t>
            </a:r>
            <a:r>
              <a:rPr lang="en-US" kern="100" dirty="0">
                <a:latin typeface="Aptos" panose="020B0004020202020204" pitchFamily="34" charset="0"/>
                <a:ea typeface="Aptos" panose="020B0004020202020204" pitchFamily="34" charset="0"/>
                <a:cs typeface="Times New Roman" panose="02020603050405020304" pitchFamily="18" charset="0"/>
              </a:rPr>
              <a:t>W</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orker and Family Preservation Worker</a:t>
            </a:r>
            <a:r>
              <a:rPr lang="en-US" kern="100" dirty="0">
                <a:latin typeface="Aptos" panose="020B0004020202020204" pitchFamily="34" charset="0"/>
                <a:ea typeface="Aptos" panose="020B0004020202020204" pitchFamily="34" charset="0"/>
                <a:cs typeface="Times New Roman" panose="02020603050405020304" pitchFamily="18" charset="0"/>
              </a:rPr>
              <a:t>.</a:t>
            </a:r>
          </a:p>
          <a:p>
            <a:pPr marL="342900" lvl="0" indent="-342900">
              <a:lnSpc>
                <a:spcPct val="107000"/>
              </a:lnSpc>
              <a:buFont typeface="Symbol" panose="05050102010706020507" pitchFamily="18" charset="2"/>
              <a:buChar char=""/>
            </a:pPr>
            <a:endParaRPr lang="en-US" kern="100" dirty="0">
              <a:latin typeface="Aptos" panose="020B0004020202020204" pitchFamily="34" charset="0"/>
              <a:ea typeface="Aptos" panose="020B0004020202020204" pitchFamily="34" charset="0"/>
              <a:cs typeface="Times New Roman" panose="02020603050405020304" pitchFamily="18" charset="0"/>
            </a:endParaRPr>
          </a:p>
          <a:p>
            <a:pPr marL="800100" lvl="1" indent="-342900">
              <a:lnSpc>
                <a:spcPct val="107000"/>
              </a:lnSpc>
              <a:buFont typeface="Symbol" panose="05050102010706020507" pitchFamily="18" charset="2"/>
              <a:buChar char=""/>
            </a:pPr>
            <a:r>
              <a:rPr lang="en-US" kern="100" dirty="0">
                <a:latin typeface="Aptos" panose="020B0004020202020204" pitchFamily="34" charset="0"/>
                <a:ea typeface="Aptos" panose="020B0004020202020204" pitchFamily="34" charset="0"/>
                <a:cs typeface="Times New Roman" panose="02020603050405020304" pitchFamily="18" charset="0"/>
              </a:rPr>
              <a:t>The Social Worker will outline child protection concerns and MCFD expectations while the Family Preservation Worker can explain WFC services and supports.</a:t>
            </a:r>
          </a:p>
          <a:p>
            <a:pPr lvl="1">
              <a:lnSpc>
                <a:spcPct val="107000"/>
              </a:lnSpc>
            </a:pPr>
            <a:endParaRPr lang="en-CA"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If no intake meeting has occurred within 4 weeks of receiving the referral, the referral will be withdrawn, and the file will be closed.</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75434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7A8616-09DB-CA1D-5383-0AE083BFDDD0}"/>
              </a:ext>
            </a:extLst>
          </p:cNvPr>
          <p:cNvSpPr txBox="1"/>
          <p:nvPr/>
        </p:nvSpPr>
        <p:spPr>
          <a:xfrm>
            <a:off x="152400" y="601571"/>
            <a:ext cx="9220200" cy="4140108"/>
          </a:xfrm>
          <a:prstGeom prst="rect">
            <a:avLst/>
          </a:prstGeom>
          <a:noFill/>
        </p:spPr>
        <p:txBody>
          <a:bodyPr wrap="square">
            <a:spAutoFit/>
          </a:bodyPr>
          <a:lstStyle/>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Service Delivery</a:t>
            </a:r>
          </a:p>
          <a:p>
            <a:pPr>
              <a:lnSpc>
                <a:spcPct val="107000"/>
              </a:lnSpc>
              <a:spcAft>
                <a:spcPts val="800"/>
              </a:spcAft>
            </a:pP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Service is provided in the community, home or designated office space</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WFC Family Preservation Worker with carry out the service delivery as per service requirements (explained in upcoming slides)</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Client information is stored in a secure client management system</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WFC Family Preservation workers will receive supervision and support from Team Leader/Program Manager</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Regular communication will occur between Family Preservation worker and Social worker</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If a family fail to engage in communication and meetings with the Family Preservation worker, the Social </a:t>
            </a:r>
            <a:r>
              <a:rPr lang="en-US" kern="100" dirty="0">
                <a:latin typeface="Aptos" panose="020B0004020202020204" pitchFamily="34" charset="0"/>
                <a:ea typeface="Aptos" panose="020B0004020202020204" pitchFamily="34" charset="0"/>
                <a:cs typeface="Times New Roman" panose="02020603050405020304" pitchFamily="18" charset="0"/>
              </a:rPr>
              <a:t>W</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orker will be notified and after 3 weeks of no contact with the family without prior notification the file will be closed.</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9675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B961E3-CAB3-80A2-FC27-97D635CD0467}"/>
              </a:ext>
            </a:extLst>
          </p:cNvPr>
          <p:cNvSpPr txBox="1"/>
          <p:nvPr/>
        </p:nvSpPr>
        <p:spPr>
          <a:xfrm>
            <a:off x="228600" y="1219200"/>
            <a:ext cx="9372600" cy="5633337"/>
          </a:xfrm>
          <a:prstGeom prst="rect">
            <a:avLst/>
          </a:prstGeom>
          <a:noFill/>
        </p:spPr>
        <p:txBody>
          <a:bodyPr wrap="square">
            <a:spAutoFit/>
          </a:bodyPr>
          <a:lstStyle/>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Extension Discharge and Follow-Up</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Extensions can be requested after discussion between WFC and MCFD depending on service and client needs with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specific, time limited</a:t>
            </a:r>
            <a:r>
              <a:rPr lang="en-US" b="1" kern="100" dirty="0">
                <a:latin typeface="Aptos" panose="020B0004020202020204" pitchFamily="34" charset="0"/>
                <a:ea typeface="Aptos" panose="020B0004020202020204" pitchFamily="34" charset="0"/>
                <a:cs typeface="Times New Roman" panose="02020603050405020304" pitchFamily="18" charset="0"/>
              </a:rPr>
              <a:t>, </a:t>
            </a:r>
            <a:r>
              <a:rPr lang="en-US" sz="1800" b="1" kern="100" dirty="0">
                <a:effectLst/>
                <a:latin typeface="Aptos" panose="020B0004020202020204" pitchFamily="34" charset="0"/>
                <a:ea typeface="Aptos" panose="020B0004020202020204" pitchFamily="34" charset="0"/>
                <a:cs typeface="Times New Roman" panose="02020603050405020304" pitchFamily="18" charset="0"/>
              </a:rPr>
              <a:t>protection related goals</a:t>
            </a:r>
            <a:r>
              <a:rPr lang="en-US" sz="1800" kern="100">
                <a:effectLst/>
                <a:latin typeface="Aptos" panose="020B0004020202020204" pitchFamily="34" charset="0"/>
                <a:ea typeface="Aptos" panose="020B0004020202020204" pitchFamily="34" charset="0"/>
                <a:cs typeface="Times New Roman" panose="02020603050405020304" pitchFamily="18" charset="0"/>
              </a:rPr>
              <a:t>. </a:t>
            </a:r>
          </a:p>
          <a:p>
            <a:pPr marL="342900" lvl="0" indent="-342900">
              <a:lnSpc>
                <a:spcPct val="107000"/>
              </a:lnSpc>
              <a:buFont typeface="Symbol" panose="05050102010706020507" pitchFamily="18" charset="2"/>
              <a:buChar char=""/>
            </a:pPr>
            <a:r>
              <a:rPr lang="en-US" kern="100">
                <a:latin typeface="Aptos" panose="020B0004020202020204" pitchFamily="34" charset="0"/>
                <a:ea typeface="Aptos" panose="020B0004020202020204" pitchFamily="34" charset="0"/>
                <a:cs typeface="Times New Roman" panose="02020603050405020304" pitchFamily="18" charset="0"/>
              </a:rPr>
              <a:t>Social </a:t>
            </a:r>
            <a:r>
              <a:rPr lang="en-US" kern="100" dirty="0">
                <a:latin typeface="Aptos" panose="020B0004020202020204" pitchFamily="34" charset="0"/>
                <a:ea typeface="Aptos" panose="020B0004020202020204" pitchFamily="34" charset="0"/>
                <a:cs typeface="Times New Roman" panose="02020603050405020304" pitchFamily="18" charset="0"/>
              </a:rPr>
              <a:t>Workers will complete an extension request to be approved and signed by their Team Leader.</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When a service is complete the Family Preservation worker completes a discharge report</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Clients are connected to supports and Resources</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 period of 1 month follow up is provided on 8-12 week files and a period of 3 months is provided for 6 month files. During this period the Family Preservation Worker can provide check ins with the family, support over issues that may arise and make additional referrals to the community</a:t>
            </a:r>
          </a:p>
          <a:p>
            <a:pPr marL="342900" lvl="0" indent="-342900">
              <a:lnSpc>
                <a:spcPct val="107000"/>
              </a:lnSpc>
              <a:spcAft>
                <a:spcPts val="800"/>
              </a:spcAft>
              <a:buFont typeface="Symbol" panose="05050102010706020507" pitchFamily="18" charset="2"/>
              <a:buChar char=""/>
            </a:pP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Closing and Reporting</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Case file is closed after follow up is complete</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All information is entered and all reports provided to MCFD</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Program Manager and Quality review outcomes and closed cases.</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063023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0EBD578-B761-8925-8141-3F2470C80AD9}"/>
              </a:ext>
            </a:extLst>
          </p:cNvPr>
          <p:cNvSpPr txBox="1"/>
          <p:nvPr/>
        </p:nvSpPr>
        <p:spPr>
          <a:xfrm>
            <a:off x="152400" y="152400"/>
            <a:ext cx="9601200" cy="6830203"/>
          </a:xfrm>
          <a:prstGeom prst="rect">
            <a:avLst/>
          </a:prstGeom>
          <a:noFill/>
        </p:spPr>
        <p:txBody>
          <a:bodyPr wrap="square">
            <a:spAutoFit/>
          </a:bodyPr>
          <a:lstStyle/>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8-12 Week Cases Individual Family Preservation Checklist</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Initial Assessment – Within 1</a:t>
            </a:r>
            <a:r>
              <a:rPr lang="en-US" sz="1800" kern="100" baseline="30000" dirty="0">
                <a:effectLst/>
                <a:latin typeface="Aptos" panose="020B0004020202020204" pitchFamily="34" charset="0"/>
                <a:ea typeface="Aptos" panose="020B0004020202020204" pitchFamily="34" charset="0"/>
                <a:cs typeface="Times New Roman" panose="02020603050405020304" pitchFamily="18" charset="0"/>
              </a:rPr>
              <a:t>st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4 weeks</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Review Referral</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Initial Contact with Social Worker</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Initial Contact with Client</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Intake Meeting with Client and Social Worker, unless non protection then SW attendance is voluntary</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FFI/CFI Completed – Internal assessment</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Courier New" panose="02070309020205020404" pitchFamily="49" charset="0"/>
              <a:buChar char="o"/>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Service Plan Completed</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Discharge/Extension – Weeks 10-12</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Courier New" panose="02070309020205020404" pitchFamily="49" charset="0"/>
              <a:buChar char="o"/>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Contact Social worker to discuss whether the case should be extended or discharged</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Extension</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Social worker completes extension request form</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Transfer Report – only if new worker is assigned</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Courier New" panose="02070309020205020404" pitchFamily="49" charset="0"/>
              <a:buChar char="o"/>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Complete an Initial report at 12 weeks</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Discharge</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Discharge report completed</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FFI/CFI completed – Internal Assessment</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Follow up period of 1 month</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Courier New" panose="02070309020205020404" pitchFamily="49" charset="0"/>
              <a:buChar char="o"/>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Close file</a:t>
            </a:r>
            <a:endParaRPr lang="en-CA"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115594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F9F3C8-FC76-A22C-D8C4-A9E35249BF15}"/>
              </a:ext>
            </a:extLst>
          </p:cNvPr>
          <p:cNvSpPr txBox="1"/>
          <p:nvPr/>
        </p:nvSpPr>
        <p:spPr>
          <a:xfrm>
            <a:off x="0" y="76200"/>
            <a:ext cx="9677400" cy="6905608"/>
          </a:xfrm>
          <a:prstGeom prst="rect">
            <a:avLst/>
          </a:prstGeom>
          <a:noFill/>
        </p:spPr>
        <p:txBody>
          <a:bodyPr wrap="square">
            <a:spAutoFit/>
          </a:bodyPr>
          <a:lstStyle/>
          <a:p>
            <a:pPr>
              <a:lnSpc>
                <a:spcPct val="107000"/>
              </a:lnSpc>
              <a:spcAft>
                <a:spcPts val="800"/>
              </a:spcAft>
            </a:pPr>
            <a:r>
              <a:rPr lang="en-US" sz="1600" kern="100" dirty="0">
                <a:latin typeface="Aptos" panose="020B0004020202020204" pitchFamily="34" charset="0"/>
                <a:ea typeface="Aptos" panose="020B0004020202020204" pitchFamily="34" charset="0"/>
                <a:cs typeface="Times New Roman" panose="02020603050405020304" pitchFamily="18" charset="0"/>
              </a:rPr>
              <a:t>6 Month </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Cases Individual Family Preservation Checklist</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Initial Assessment – Within 1</a:t>
            </a:r>
            <a:r>
              <a:rPr lang="en-US" sz="1600" kern="100" baseline="30000" dirty="0">
                <a:effectLst/>
                <a:latin typeface="Aptos" panose="020B0004020202020204" pitchFamily="34" charset="0"/>
                <a:ea typeface="Aptos" panose="020B0004020202020204" pitchFamily="34" charset="0"/>
                <a:cs typeface="Times New Roman" panose="02020603050405020304" pitchFamily="18" charset="0"/>
              </a:rPr>
              <a:t>st</a:t>
            </a:r>
            <a:r>
              <a:rPr lang="en-US" sz="1600" kern="100" dirty="0">
                <a:effectLst/>
                <a:latin typeface="Aptos" panose="020B0004020202020204" pitchFamily="34" charset="0"/>
                <a:ea typeface="Aptos" panose="020B0004020202020204" pitchFamily="34" charset="0"/>
                <a:cs typeface="Times New Roman" panose="02020603050405020304" pitchFamily="18" charset="0"/>
              </a:rPr>
              <a:t> 4 weeks</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Review Referral</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Initial Contact with Social Worker</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Initial Contact with Client</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Intake Meeting with Client and Social Worker</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FFI/CFI Completed – Internal assessment</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Service Plan Completed</a:t>
            </a:r>
          </a:p>
          <a:p>
            <a:pPr lvl="0">
              <a:lnSpc>
                <a:spcPct val="107000"/>
              </a:lnSpc>
              <a:spcAft>
                <a:spcPts val="800"/>
              </a:spcAft>
            </a:pPr>
            <a:r>
              <a:rPr lang="en-US" sz="1600" kern="100" dirty="0">
                <a:latin typeface="Aptos" panose="020B0004020202020204" pitchFamily="34" charset="0"/>
                <a:ea typeface="Aptos" panose="020B0004020202020204" pitchFamily="34" charset="0"/>
                <a:cs typeface="Times New Roman" panose="02020603050405020304" pitchFamily="18" charset="0"/>
              </a:rPr>
              <a:t>3 Months</a:t>
            </a:r>
          </a:p>
          <a:p>
            <a:pPr marL="285750" lvl="0" indent="-285750">
              <a:lnSpc>
                <a:spcPct val="107000"/>
              </a:lnSpc>
              <a:spcAft>
                <a:spcPts val="800"/>
              </a:spcAft>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Initia</a:t>
            </a:r>
            <a:r>
              <a:rPr lang="en-US" sz="1600" kern="100" dirty="0">
                <a:latin typeface="Aptos" panose="020B0004020202020204" pitchFamily="34" charset="0"/>
                <a:ea typeface="Aptos" panose="020B0004020202020204" pitchFamily="34" charset="0"/>
                <a:cs typeface="Times New Roman" panose="02020603050405020304" pitchFamily="18" charset="0"/>
              </a:rPr>
              <a:t>l Report</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Discharge/Extension – 6 Months</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Contact Social worker to discuss whether the case should be extended or discharged</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Extension</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Social worker completes extension request form</a:t>
            </a:r>
          </a:p>
          <a:p>
            <a:pPr marL="342900" lvl="0" indent="-342900">
              <a:lnSpc>
                <a:spcPct val="107000"/>
              </a:lnSpc>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Service Plan – Review and add </a:t>
            </a:r>
            <a:r>
              <a:rPr lang="en-US" sz="1600" kern="100" dirty="0">
                <a:latin typeface="Aptos" panose="020B0004020202020204" pitchFamily="34" charset="0"/>
                <a:ea typeface="Aptos" panose="020B0004020202020204" pitchFamily="34" charset="0"/>
                <a:cs typeface="Times New Roman" panose="02020603050405020304" pitchFamily="18" charset="0"/>
              </a:rPr>
              <a:t>any additional goals, remove completed goals</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Transfer Report – only if new worker is assigned</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Courier New" panose="02070309020205020404" pitchFamily="49" charset="0"/>
              <a:buChar char="o"/>
            </a:pPr>
            <a:r>
              <a:rPr lang="en-US" sz="1600" kern="100" dirty="0">
                <a:latin typeface="Aptos" panose="020B0004020202020204" pitchFamily="34" charset="0"/>
                <a:ea typeface="Aptos" panose="020B0004020202020204" pitchFamily="34" charset="0"/>
                <a:cs typeface="Times New Roman" panose="02020603050405020304" pitchFamily="18" charset="0"/>
              </a:rPr>
              <a:t>Progress report completed</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Discharge</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Discharge report completed</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FFI/CFI completed – Internal Assessment</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Follow up period of 3 months</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Font typeface="Courier New" panose="02070309020205020404" pitchFamily="49" charset="0"/>
              <a:buChar char="o"/>
            </a:pPr>
            <a:r>
              <a:rPr lang="en-US" sz="1600" kern="100" dirty="0">
                <a:effectLst/>
                <a:latin typeface="Aptos" panose="020B0004020202020204" pitchFamily="34" charset="0"/>
                <a:ea typeface="Aptos" panose="020B0004020202020204" pitchFamily="34" charset="0"/>
                <a:cs typeface="Times New Roman" panose="02020603050405020304" pitchFamily="18" charset="0"/>
              </a:rPr>
              <a:t>Close file</a:t>
            </a:r>
            <a:endParaRPr lang="en-CA" sz="16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41080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517073" y="4198815"/>
            <a:ext cx="422009" cy="420475"/>
          </a:xfrm>
          <a:custGeom>
            <a:avLst/>
            <a:gdLst/>
            <a:ahLst/>
            <a:cxnLst/>
            <a:rect l="l" t="t" r="r" b="b"/>
            <a:pathLst>
              <a:path w="422009" h="420475">
                <a:moveTo>
                  <a:pt x="0" y="0"/>
                </a:moveTo>
                <a:lnTo>
                  <a:pt x="422009" y="0"/>
                </a:lnTo>
                <a:lnTo>
                  <a:pt x="422009" y="420474"/>
                </a:lnTo>
                <a:lnTo>
                  <a:pt x="0" y="42047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CA"/>
          </a:p>
        </p:txBody>
      </p:sp>
      <p:sp>
        <p:nvSpPr>
          <p:cNvPr id="3" name="Freeform 3"/>
          <p:cNvSpPr/>
          <p:nvPr/>
        </p:nvSpPr>
        <p:spPr>
          <a:xfrm>
            <a:off x="5517073" y="4763490"/>
            <a:ext cx="423045" cy="423045"/>
          </a:xfrm>
          <a:custGeom>
            <a:avLst/>
            <a:gdLst/>
            <a:ahLst/>
            <a:cxnLst/>
            <a:rect l="l" t="t" r="r" b="b"/>
            <a:pathLst>
              <a:path w="423045" h="423045">
                <a:moveTo>
                  <a:pt x="0" y="0"/>
                </a:moveTo>
                <a:lnTo>
                  <a:pt x="423045" y="0"/>
                </a:lnTo>
                <a:lnTo>
                  <a:pt x="423045" y="423045"/>
                </a:lnTo>
                <a:lnTo>
                  <a:pt x="0" y="42304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CA"/>
          </a:p>
        </p:txBody>
      </p:sp>
      <p:sp>
        <p:nvSpPr>
          <p:cNvPr id="4" name="Freeform 4"/>
          <p:cNvSpPr/>
          <p:nvPr/>
        </p:nvSpPr>
        <p:spPr>
          <a:xfrm>
            <a:off x="5540487" y="5282716"/>
            <a:ext cx="398596" cy="398596"/>
          </a:xfrm>
          <a:custGeom>
            <a:avLst/>
            <a:gdLst/>
            <a:ahLst/>
            <a:cxnLst/>
            <a:rect l="l" t="t" r="r" b="b"/>
            <a:pathLst>
              <a:path w="398596" h="398596">
                <a:moveTo>
                  <a:pt x="0" y="0"/>
                </a:moveTo>
                <a:lnTo>
                  <a:pt x="398595" y="0"/>
                </a:lnTo>
                <a:lnTo>
                  <a:pt x="398595" y="398595"/>
                </a:lnTo>
                <a:lnTo>
                  <a:pt x="0" y="39859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CA"/>
          </a:p>
        </p:txBody>
      </p:sp>
      <p:sp>
        <p:nvSpPr>
          <p:cNvPr id="5" name="TextBox 5"/>
          <p:cNvSpPr txBox="1"/>
          <p:nvPr/>
        </p:nvSpPr>
        <p:spPr>
          <a:xfrm>
            <a:off x="5517073" y="1063325"/>
            <a:ext cx="2991426" cy="728118"/>
          </a:xfrm>
          <a:prstGeom prst="rect">
            <a:avLst/>
          </a:prstGeom>
        </p:spPr>
        <p:txBody>
          <a:bodyPr lIns="0" tIns="0" rIns="0" bIns="0" rtlCol="0" anchor="t">
            <a:spAutoFit/>
          </a:bodyPr>
          <a:lstStyle/>
          <a:p>
            <a:pPr algn="just">
              <a:lnSpc>
                <a:spcPts val="6067"/>
              </a:lnSpc>
            </a:pPr>
            <a:r>
              <a:rPr lang="en-US" sz="4333">
                <a:solidFill>
                  <a:srgbClr val="049DD5"/>
                </a:solidFill>
                <a:latin typeface="Segoe UI 3"/>
                <a:ea typeface="Segoe UI 3"/>
                <a:cs typeface="Segoe UI 3"/>
                <a:sym typeface="Segoe UI 3"/>
              </a:rPr>
              <a:t>CONTACT</a:t>
            </a:r>
          </a:p>
        </p:txBody>
      </p:sp>
      <p:sp>
        <p:nvSpPr>
          <p:cNvPr id="6" name="TextBox 6"/>
          <p:cNvSpPr txBox="1"/>
          <p:nvPr/>
        </p:nvSpPr>
        <p:spPr>
          <a:xfrm>
            <a:off x="5517073" y="1427540"/>
            <a:ext cx="1710185" cy="1145520"/>
          </a:xfrm>
          <a:prstGeom prst="rect">
            <a:avLst/>
          </a:prstGeom>
        </p:spPr>
        <p:txBody>
          <a:bodyPr lIns="0" tIns="0" rIns="0" bIns="0" rtlCol="0" anchor="t">
            <a:spAutoFit/>
          </a:bodyPr>
          <a:lstStyle/>
          <a:p>
            <a:pPr algn="just">
              <a:lnSpc>
                <a:spcPts val="9311"/>
              </a:lnSpc>
            </a:pPr>
            <a:r>
              <a:rPr lang="en-US" sz="6650">
                <a:solidFill>
                  <a:srgbClr val="F7991D"/>
                </a:solidFill>
                <a:latin typeface="Segoe UI 3"/>
                <a:ea typeface="Segoe UI 3"/>
                <a:cs typeface="Segoe UI 3"/>
                <a:sym typeface="Segoe UI 3"/>
              </a:rPr>
              <a:t>US</a:t>
            </a:r>
          </a:p>
        </p:txBody>
      </p:sp>
      <p:sp>
        <p:nvSpPr>
          <p:cNvPr id="7" name="TextBox 7"/>
          <p:cNvSpPr txBox="1"/>
          <p:nvPr/>
        </p:nvSpPr>
        <p:spPr>
          <a:xfrm>
            <a:off x="5517073" y="2782610"/>
            <a:ext cx="1082411" cy="338100"/>
          </a:xfrm>
          <a:prstGeom prst="rect">
            <a:avLst/>
          </a:prstGeom>
        </p:spPr>
        <p:txBody>
          <a:bodyPr lIns="0" tIns="0" rIns="0" bIns="0" rtlCol="0" anchor="t">
            <a:spAutoFit/>
          </a:bodyPr>
          <a:lstStyle/>
          <a:p>
            <a:pPr algn="just">
              <a:lnSpc>
                <a:spcPts val="2889"/>
              </a:lnSpc>
            </a:pPr>
            <a:r>
              <a:rPr lang="en-US" sz="2063" spc="84" dirty="0">
                <a:solidFill>
                  <a:srgbClr val="1F1E28"/>
                </a:solidFill>
                <a:latin typeface="Segoe UI 4" panose="020B0802040204020203" charset="0"/>
                <a:ea typeface="Open Sans Bold"/>
                <a:cs typeface="Segoe UI 4" panose="020B0802040204020203" charset="0"/>
                <a:sym typeface="Open Sans Bold"/>
              </a:rPr>
              <a:t>Phone</a:t>
            </a:r>
          </a:p>
        </p:txBody>
      </p:sp>
      <p:sp>
        <p:nvSpPr>
          <p:cNvPr id="8" name="TextBox 8"/>
          <p:cNvSpPr txBox="1"/>
          <p:nvPr/>
        </p:nvSpPr>
        <p:spPr>
          <a:xfrm>
            <a:off x="5517073" y="3316410"/>
            <a:ext cx="1495713" cy="338100"/>
          </a:xfrm>
          <a:prstGeom prst="rect">
            <a:avLst/>
          </a:prstGeom>
        </p:spPr>
        <p:txBody>
          <a:bodyPr lIns="0" tIns="0" rIns="0" bIns="0" rtlCol="0" anchor="t">
            <a:spAutoFit/>
          </a:bodyPr>
          <a:lstStyle/>
          <a:p>
            <a:pPr algn="just">
              <a:lnSpc>
                <a:spcPts val="2889"/>
              </a:lnSpc>
            </a:pPr>
            <a:r>
              <a:rPr lang="en-US" sz="2063" spc="84" dirty="0">
                <a:solidFill>
                  <a:srgbClr val="000000"/>
                </a:solidFill>
                <a:latin typeface="Segoe UI 4" panose="020B0802040204020203" charset="0"/>
                <a:ea typeface="Open Sans Bold"/>
                <a:cs typeface="Segoe UI 4" panose="020B0802040204020203" charset="0"/>
                <a:sym typeface="Open Sans Bold"/>
              </a:rPr>
              <a:t>Website</a:t>
            </a:r>
          </a:p>
        </p:txBody>
      </p:sp>
      <p:sp>
        <p:nvSpPr>
          <p:cNvPr id="9" name="TextBox 9"/>
          <p:cNvSpPr txBox="1"/>
          <p:nvPr/>
        </p:nvSpPr>
        <p:spPr>
          <a:xfrm>
            <a:off x="6599484" y="2823421"/>
            <a:ext cx="2348656" cy="296627"/>
          </a:xfrm>
          <a:prstGeom prst="rect">
            <a:avLst/>
          </a:prstGeom>
        </p:spPr>
        <p:txBody>
          <a:bodyPr lIns="0" tIns="0" rIns="0" bIns="0" rtlCol="0" anchor="t">
            <a:spAutoFit/>
          </a:bodyPr>
          <a:lstStyle/>
          <a:p>
            <a:pPr algn="l">
              <a:lnSpc>
                <a:spcPts val="2549"/>
              </a:lnSpc>
              <a:spcBef>
                <a:spcPct val="0"/>
              </a:spcBef>
            </a:pPr>
            <a:r>
              <a:rPr lang="en-US" sz="1820" spc="74" dirty="0">
                <a:solidFill>
                  <a:srgbClr val="049DD5"/>
                </a:solidFill>
                <a:latin typeface="Segoe UI" panose="020B0502040204020203" pitchFamily="34" charset="0"/>
                <a:ea typeface="Open Sans"/>
                <a:cs typeface="Segoe UI" panose="020B0502040204020203" pitchFamily="34" charset="0"/>
                <a:sym typeface="Open Sans"/>
              </a:rPr>
              <a:t>604-254-5457</a:t>
            </a:r>
          </a:p>
        </p:txBody>
      </p:sp>
      <p:grpSp>
        <p:nvGrpSpPr>
          <p:cNvPr id="10" name="Group 10"/>
          <p:cNvGrpSpPr/>
          <p:nvPr/>
        </p:nvGrpSpPr>
        <p:grpSpPr>
          <a:xfrm>
            <a:off x="-440474" y="-80660"/>
            <a:ext cx="3080951" cy="7470341"/>
            <a:chOff x="0" y="0"/>
            <a:chExt cx="1561918" cy="3787161"/>
          </a:xfrm>
        </p:grpSpPr>
        <p:sp>
          <p:nvSpPr>
            <p:cNvPr id="11" name="Freeform 11"/>
            <p:cNvSpPr/>
            <p:nvPr/>
          </p:nvSpPr>
          <p:spPr>
            <a:xfrm>
              <a:off x="0" y="0"/>
              <a:ext cx="1561918" cy="3787161"/>
            </a:xfrm>
            <a:custGeom>
              <a:avLst/>
              <a:gdLst/>
              <a:ahLst/>
              <a:cxnLst/>
              <a:rect l="l" t="t" r="r" b="b"/>
              <a:pathLst>
                <a:path w="1561918" h="3787161">
                  <a:moveTo>
                    <a:pt x="0" y="0"/>
                  </a:moveTo>
                  <a:lnTo>
                    <a:pt x="1561918" y="0"/>
                  </a:lnTo>
                  <a:lnTo>
                    <a:pt x="1561918" y="3787161"/>
                  </a:lnTo>
                  <a:lnTo>
                    <a:pt x="0" y="3787161"/>
                  </a:lnTo>
                  <a:close/>
                </a:path>
              </a:pathLst>
            </a:custGeom>
            <a:solidFill>
              <a:srgbClr val="049DD5"/>
            </a:solidFill>
          </p:spPr>
          <p:txBody>
            <a:bodyPr/>
            <a:lstStyle/>
            <a:p>
              <a:endParaRPr lang="en-CA"/>
            </a:p>
          </p:txBody>
        </p:sp>
        <p:sp>
          <p:nvSpPr>
            <p:cNvPr id="12" name="TextBox 12"/>
            <p:cNvSpPr txBox="1"/>
            <p:nvPr/>
          </p:nvSpPr>
          <p:spPr>
            <a:xfrm>
              <a:off x="0" y="-19050"/>
              <a:ext cx="1561918" cy="3806211"/>
            </a:xfrm>
            <a:prstGeom prst="rect">
              <a:avLst/>
            </a:prstGeom>
          </p:spPr>
          <p:txBody>
            <a:bodyPr lIns="27093" tIns="27093" rIns="27093" bIns="27093" rtlCol="0" anchor="ctr"/>
            <a:lstStyle/>
            <a:p>
              <a:pPr algn="ctr">
                <a:lnSpc>
                  <a:spcPts val="1493"/>
                </a:lnSpc>
              </a:pPr>
              <a:endParaRPr/>
            </a:p>
          </p:txBody>
        </p:sp>
      </p:grpSp>
      <p:grpSp>
        <p:nvGrpSpPr>
          <p:cNvPr id="13" name="Group 13"/>
          <p:cNvGrpSpPr/>
          <p:nvPr/>
        </p:nvGrpSpPr>
        <p:grpSpPr>
          <a:xfrm>
            <a:off x="376998" y="1216727"/>
            <a:ext cx="4526958" cy="4881746"/>
            <a:chOff x="0" y="0"/>
            <a:chExt cx="6035944" cy="6508994"/>
          </a:xfrm>
        </p:grpSpPr>
        <p:pic>
          <p:nvPicPr>
            <p:cNvPr id="14" name="Picture 14"/>
            <p:cNvPicPr>
              <a:picLocks noChangeAspect="1"/>
            </p:cNvPicPr>
            <p:nvPr/>
          </p:nvPicPr>
          <p:blipFill>
            <a:blip r:embed="rId5"/>
            <a:srcRect l="21484" r="21484"/>
            <a:stretch>
              <a:fillRect/>
            </a:stretch>
          </p:blipFill>
          <p:spPr>
            <a:xfrm>
              <a:off x="0" y="0"/>
              <a:ext cx="6035944" cy="6508994"/>
            </a:xfrm>
            <a:prstGeom prst="rect">
              <a:avLst/>
            </a:prstGeom>
          </p:spPr>
        </p:pic>
      </p:grpSp>
      <p:sp>
        <p:nvSpPr>
          <p:cNvPr id="15" name="TextBox 15"/>
          <p:cNvSpPr txBox="1"/>
          <p:nvPr/>
        </p:nvSpPr>
        <p:spPr>
          <a:xfrm>
            <a:off x="6114369" y="4278925"/>
            <a:ext cx="3639231" cy="222753"/>
          </a:xfrm>
          <a:prstGeom prst="rect">
            <a:avLst/>
          </a:prstGeom>
        </p:spPr>
        <p:txBody>
          <a:bodyPr lIns="0" tIns="0" rIns="0" bIns="0" rtlCol="0" anchor="t">
            <a:spAutoFit/>
          </a:bodyPr>
          <a:lstStyle/>
          <a:p>
            <a:pPr algn="l">
              <a:lnSpc>
                <a:spcPts val="1930"/>
              </a:lnSpc>
              <a:spcBef>
                <a:spcPct val="0"/>
              </a:spcBef>
            </a:pPr>
            <a:r>
              <a:rPr lang="en-US" sz="1378" u="sng" spc="56" dirty="0" err="1">
                <a:solidFill>
                  <a:srgbClr val="000000"/>
                </a:solidFill>
                <a:latin typeface="Segoe UI" panose="020B0502040204020203" pitchFamily="34" charset="0"/>
                <a:ea typeface="Open Sans"/>
                <a:cs typeface="Segoe UI" panose="020B0502040204020203" pitchFamily="34" charset="0"/>
                <a:sym typeface="Open Sans"/>
                <a:hlinkClick r:id="rId6" tooltip="https://www.facebook.com/WestcoastFamilyCentres"/>
              </a:rPr>
              <a:t>WestcoastFamilyCentres</a:t>
            </a:r>
            <a:endPar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6" tooltip="https://www.facebook.com/WestcoastFamilyCentres"/>
            </a:endParaRPr>
          </a:p>
        </p:txBody>
      </p:sp>
      <p:sp>
        <p:nvSpPr>
          <p:cNvPr id="16" name="TextBox 16"/>
          <p:cNvSpPr txBox="1"/>
          <p:nvPr/>
        </p:nvSpPr>
        <p:spPr>
          <a:xfrm>
            <a:off x="6114369" y="4844886"/>
            <a:ext cx="3639231" cy="222753"/>
          </a:xfrm>
          <a:prstGeom prst="rect">
            <a:avLst/>
          </a:prstGeom>
        </p:spPr>
        <p:txBody>
          <a:bodyPr lIns="0" tIns="0" rIns="0" bIns="0" rtlCol="0" anchor="t">
            <a:spAutoFit/>
          </a:bodyPr>
          <a:lstStyle/>
          <a:p>
            <a:pPr algn="l">
              <a:lnSpc>
                <a:spcPts val="1930"/>
              </a:lnSpc>
              <a:spcBef>
                <a:spcPct val="0"/>
              </a:spcBef>
            </a:pPr>
            <a:r>
              <a:rPr lang="en-US" sz="1378" u="sng" spc="56" dirty="0" err="1">
                <a:solidFill>
                  <a:srgbClr val="000000"/>
                </a:solidFill>
                <a:latin typeface="Segoe UI" panose="020B0502040204020203" pitchFamily="34" charset="0"/>
                <a:ea typeface="Open Sans"/>
                <a:cs typeface="Segoe UI" panose="020B0502040204020203" pitchFamily="34" charset="0"/>
                <a:sym typeface="Open Sans"/>
                <a:hlinkClick r:id="rId7" tooltip="https://www.instagram.com/westcoastfamctr/"/>
              </a:rPr>
              <a:t>westcoastfamctr</a:t>
            </a:r>
            <a:endPar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7" tooltip="https://www.instagram.com/westcoastfamctr/"/>
            </a:endParaRPr>
          </a:p>
        </p:txBody>
      </p:sp>
      <p:sp>
        <p:nvSpPr>
          <p:cNvPr id="17" name="TextBox 17"/>
          <p:cNvSpPr txBox="1"/>
          <p:nvPr/>
        </p:nvSpPr>
        <p:spPr>
          <a:xfrm>
            <a:off x="6114369" y="5351887"/>
            <a:ext cx="3639231" cy="222753"/>
          </a:xfrm>
          <a:prstGeom prst="rect">
            <a:avLst/>
          </a:prstGeom>
        </p:spPr>
        <p:txBody>
          <a:bodyPr lIns="0" tIns="0" rIns="0" bIns="0" rtlCol="0" anchor="t">
            <a:spAutoFit/>
          </a:bodyPr>
          <a:lstStyle/>
          <a:p>
            <a:pPr algn="l">
              <a:lnSpc>
                <a:spcPts val="1930"/>
              </a:lnSpc>
              <a:spcBef>
                <a:spcPct val="0"/>
              </a:spcBef>
            </a:pPr>
            <a:r>
              <a:rPr lang="en-US" sz="1378" u="sng" spc="56" dirty="0">
                <a:solidFill>
                  <a:srgbClr val="000000"/>
                </a:solidFill>
                <a:latin typeface="Segoe UI" panose="020B0502040204020203" pitchFamily="34" charset="0"/>
                <a:ea typeface="Open Sans"/>
                <a:cs typeface="Segoe UI" panose="020B0502040204020203" pitchFamily="34" charset="0"/>
                <a:sym typeface="Open Sans"/>
                <a:hlinkClick r:id="rId8" tooltip="https://www.linkedin.com/company/3532740/admin/feed/posts/"/>
              </a:rPr>
              <a:t>Westcoast Family Centres Society</a:t>
            </a:r>
          </a:p>
        </p:txBody>
      </p:sp>
      <p:sp>
        <p:nvSpPr>
          <p:cNvPr id="18" name="TextBox 18"/>
          <p:cNvSpPr txBox="1"/>
          <p:nvPr/>
        </p:nvSpPr>
        <p:spPr>
          <a:xfrm>
            <a:off x="6797545" y="3367725"/>
            <a:ext cx="2479341" cy="246093"/>
          </a:xfrm>
          <a:prstGeom prst="rect">
            <a:avLst/>
          </a:prstGeom>
        </p:spPr>
        <p:txBody>
          <a:bodyPr lIns="0" tIns="0" rIns="0" bIns="0" rtlCol="0" anchor="t">
            <a:spAutoFit/>
          </a:bodyPr>
          <a:lstStyle/>
          <a:p>
            <a:pPr algn="ctr">
              <a:lnSpc>
                <a:spcPts val="2129"/>
              </a:lnSpc>
              <a:spcBef>
                <a:spcPct val="0"/>
              </a:spcBef>
            </a:pPr>
            <a:r>
              <a:rPr lang="en-US" sz="1520" u="sng" spc="62" dirty="0">
                <a:solidFill>
                  <a:srgbClr val="000000"/>
                </a:solidFill>
                <a:latin typeface="Segoe UI" panose="020B0502040204020203" pitchFamily="34" charset="0"/>
                <a:ea typeface="Open Sans"/>
                <a:cs typeface="Segoe UI" panose="020B0502040204020203" pitchFamily="34" charset="0"/>
                <a:sym typeface="Open Sans"/>
                <a:hlinkClick r:id="rId9" tooltip="https://www.westcoastfamily.org"/>
              </a:rPr>
              <a:t>www.westcoastfamily.org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69ae6bc-bb75-4cbe-8c3b-29b84c010f1d" xsi:nil="true"/>
    <lcf76f155ced4ddcb4097134ff3c332f xmlns="7d74ec8a-4b89-4072-8740-0837a30a9f3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089902147E9234084BEB5AE7E95F387" ma:contentTypeVersion="15" ma:contentTypeDescription="Create a new document." ma:contentTypeScope="" ma:versionID="334a3739d7151031ee6a5d5acea345c1">
  <xsd:schema xmlns:xsd="http://www.w3.org/2001/XMLSchema" xmlns:xs="http://www.w3.org/2001/XMLSchema" xmlns:p="http://schemas.microsoft.com/office/2006/metadata/properties" xmlns:ns2="7d74ec8a-4b89-4072-8740-0837a30a9f3a" xmlns:ns3="f69ae6bc-bb75-4cbe-8c3b-29b84c010f1d" targetNamespace="http://schemas.microsoft.com/office/2006/metadata/properties" ma:root="true" ma:fieldsID="2d997e3e5c9201d2499b200703596531" ns2:_="" ns3:_="">
    <xsd:import namespace="7d74ec8a-4b89-4072-8740-0837a30a9f3a"/>
    <xsd:import namespace="f69ae6bc-bb75-4cbe-8c3b-29b84c010f1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ObjectDetectorVersions" minOccurs="0"/>
                <xsd:element ref="ns2:MediaServiceSearchPropertie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74ec8a-4b89-4072-8740-0837a30a9f3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a6aa0adf-4bcd-4b64-bf61-483030f55b6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69ae6bc-bb75-4cbe-8c3b-29b84c010f1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d78bfc9-9423-4138-b10c-9d33067fb346}" ma:internalName="TaxCatchAll" ma:showField="CatchAllData" ma:web="f69ae6bc-bb75-4cbe-8c3b-29b84c010f1d">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A7FA5D-DFEC-43DE-A426-B37CEC46EEB7}">
  <ds:schemaRefs>
    <ds:schemaRef ds:uri="http://schemas.microsoft.com/office/2006/metadata/properties"/>
    <ds:schemaRef ds:uri="http://schemas.microsoft.com/office/infopath/2007/PartnerControls"/>
    <ds:schemaRef ds:uri="f69ae6bc-bb75-4cbe-8c3b-29b84c010f1d"/>
    <ds:schemaRef ds:uri="7d74ec8a-4b89-4072-8740-0837a30a9f3a"/>
  </ds:schemaRefs>
</ds:datastoreItem>
</file>

<file path=customXml/itemProps2.xml><?xml version="1.0" encoding="utf-8"?>
<ds:datastoreItem xmlns:ds="http://schemas.openxmlformats.org/officeDocument/2006/customXml" ds:itemID="{6EDC6F29-D983-448E-B1A4-75E7FEC99E8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74ec8a-4b89-4072-8740-0837a30a9f3a"/>
    <ds:schemaRef ds:uri="f69ae6bc-bb75-4cbe-8c3b-29b84c010f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0B6C098-80A9-4C13-8781-B8E5624F30E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254</TotalTime>
  <Words>1408</Words>
  <Application>Microsoft Office PowerPoint</Application>
  <PresentationFormat>Custom</PresentationFormat>
  <Paragraphs>154</Paragraphs>
  <Slides>15</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15</vt:i4>
      </vt:variant>
    </vt:vector>
  </HeadingPairs>
  <TitlesOfParts>
    <vt:vector size="28" baseType="lpstr">
      <vt:lpstr>Segoe UI 3</vt:lpstr>
      <vt:lpstr>Segoe UI 2</vt:lpstr>
      <vt:lpstr>Calibri</vt:lpstr>
      <vt:lpstr>Segoe UI 4</vt:lpstr>
      <vt:lpstr>Courier New</vt:lpstr>
      <vt:lpstr>Aptos</vt:lpstr>
      <vt:lpstr>Segoe UI</vt:lpstr>
      <vt:lpstr>Segoe UI 1</vt:lpstr>
      <vt:lpstr>Segoe UI 5</vt:lpstr>
      <vt:lpstr>Symbol</vt:lpstr>
      <vt:lpstr>Arial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WFC Powerpoint Template</dc:title>
  <dc:creator>Jill Summerwill</dc:creator>
  <cp:lastModifiedBy>Jill Summerwill</cp:lastModifiedBy>
  <cp:revision>6</cp:revision>
  <dcterms:created xsi:type="dcterms:W3CDTF">2006-08-16T00:00:00Z</dcterms:created>
  <dcterms:modified xsi:type="dcterms:W3CDTF">2026-05-11T19:01:09Z</dcterms:modified>
  <dc:identifier>DAFqPEFCEWE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0x010100B089902147E9234084BEB5AE7E95F387</vt:lpwstr>
  </property>
  <property fmtid="{D5CDD505-2E9C-101B-9397-08002B2CF9AE}" pid="3" name="MediaServiceImageTags">
    <vt:lpwstr/>
  </property>
</Properties>
</file>