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82" r:id="rId7"/>
    <p:sldId id="258" r:id="rId8"/>
    <p:sldId id="279" r:id="rId9"/>
    <p:sldId id="280" r:id="rId10"/>
    <p:sldId id="281" r:id="rId11"/>
    <p:sldId id="261" r:id="rId12"/>
    <p:sldId id="278" r:id="rId13"/>
  </p:sldIdLst>
  <p:sldSz cx="9753600" cy="7315200"/>
  <p:notesSz cx="6858000" cy="9144000"/>
  <p:embeddedFontLst>
    <p:embeddedFont>
      <p:font typeface="Cambria Math" panose="02040503050406030204" pitchFamily="18" charset="0"/>
      <p:regular r:id="rId14"/>
    </p:embeddedFont>
    <p:embeddedFont>
      <p:font typeface="Segoe UI" panose="020B0502040204020203" pitchFamily="34" charset="0"/>
      <p:regular r:id="rId15"/>
      <p:bold r:id="rId16"/>
      <p:italic r:id="rId17"/>
      <p:boldItalic r:id="rId18"/>
    </p:embeddedFont>
    <p:embeddedFont>
      <p:font typeface="Segoe UI 1" panose="020B0604020202020204" charset="0"/>
      <p:regular r:id="rId19"/>
    </p:embeddedFont>
    <p:embeddedFont>
      <p:font typeface="Segoe UI 2" panose="020B0604020202020204" charset="0"/>
      <p:regular r:id="rId20"/>
    </p:embeddedFont>
    <p:embeddedFont>
      <p:font typeface="Segoe UI 3" panose="020B0604020202020204" charset="0"/>
      <p:regular r:id="rId21"/>
    </p:embeddedFont>
    <p:embeddedFont>
      <p:font typeface="Segoe UI 4" panose="020B0802040204020203" charset="0"/>
      <p:regular r:id="rId22"/>
    </p:embeddedFont>
    <p:embeddedFont>
      <p:font typeface="Segoe UI 5" panose="020B0604020202020204"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5055"/>
    <a:srgbClr val="C6C6C6"/>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3" d="100"/>
          <a:sy n="63" d="100"/>
        </p:scale>
        <p:origin x="162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5.fntdata"/><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font" Target="fonts/font8.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4.fntdata"/><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font" Target="fonts/font2.fntdata"/><Relationship Id="rId23" Type="http://schemas.openxmlformats.org/officeDocument/2006/relationships/font" Target="fonts/font10.fntdata"/><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ll Summerwill" userId="5ddcbf64-d193-4069-b217-a51da0160042" providerId="ADAL" clId="{721881AC-FC24-4537-9B20-D069A0D4FEA8}"/>
    <pc:docChg chg="modSld">
      <pc:chgData name="Jill Summerwill" userId="5ddcbf64-d193-4069-b217-a51da0160042" providerId="ADAL" clId="{721881AC-FC24-4537-9B20-D069A0D4FEA8}" dt="2026-05-11T19:01:53.847" v="1" actId="20577"/>
      <pc:docMkLst>
        <pc:docMk/>
      </pc:docMkLst>
      <pc:sldChg chg="modSp mod">
        <pc:chgData name="Jill Summerwill" userId="5ddcbf64-d193-4069-b217-a51da0160042" providerId="ADAL" clId="{721881AC-FC24-4537-9B20-D069A0D4FEA8}" dt="2026-05-11T19:01:53.847" v="1" actId="20577"/>
        <pc:sldMkLst>
          <pc:docMk/>
          <pc:sldMk cId="4033313546" sldId="279"/>
        </pc:sldMkLst>
        <pc:spChg chg="mod">
          <ac:chgData name="Jill Summerwill" userId="5ddcbf64-d193-4069-b217-a51da0160042" providerId="ADAL" clId="{721881AC-FC24-4537-9B20-D069A0D4FEA8}" dt="2026-05-11T19:01:53.847" v="1" actId="20577"/>
          <ac:spMkLst>
            <pc:docMk/>
            <pc:sldMk cId="4033313546" sldId="279"/>
            <ac:spMk id="9" creationId="{1ECB1526-287F-9C0B-FFAA-E174AD5DA49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hyperlink" Target="https://www.linkedin.com/company/3532740/admin/feed/posts/" TargetMode="External"/><Relationship Id="rId3" Type="http://schemas.openxmlformats.org/officeDocument/2006/relationships/image" Target="../media/image5.svg"/><Relationship Id="rId7" Type="http://schemas.openxmlformats.org/officeDocument/2006/relationships/hyperlink" Target="https://www.instagram.com/westcoastfamctr/" TargetMode="External"/><Relationship Id="rId2" Type="http://schemas.openxmlformats.org/officeDocument/2006/relationships/image" Target="../media/image4.svg"/><Relationship Id="rId1" Type="http://schemas.openxmlformats.org/officeDocument/2006/relationships/slideLayout" Target="../slideLayouts/slideLayout7.xml"/><Relationship Id="rId6" Type="http://schemas.openxmlformats.org/officeDocument/2006/relationships/hyperlink" Target="https://www.facebook.com/WestcoastFamilyCentres" TargetMode="External"/><Relationship Id="rId5" Type="http://schemas.openxmlformats.org/officeDocument/2006/relationships/image" Target="../media/image7.jpeg"/><Relationship Id="rId4" Type="http://schemas.openxmlformats.org/officeDocument/2006/relationships/image" Target="../media/image6.svg"/><Relationship Id="rId9" Type="http://schemas.openxmlformats.org/officeDocument/2006/relationships/hyperlink" Target="https://www.westcoastfamily.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672649" y="-155141"/>
            <a:ext cx="3080951" cy="7470341"/>
            <a:chOff x="0" y="0"/>
            <a:chExt cx="1561918" cy="3787161"/>
          </a:xfrm>
        </p:grpSpPr>
        <p:sp>
          <p:nvSpPr>
            <p:cNvPr id="3" name="Freeform 3"/>
            <p:cNvSpPr/>
            <p:nvPr/>
          </p:nvSpPr>
          <p:spPr>
            <a:xfrm>
              <a:off x="0" y="0"/>
              <a:ext cx="1561918" cy="3787161"/>
            </a:xfrm>
            <a:custGeom>
              <a:avLst/>
              <a:gdLst/>
              <a:ahLst/>
              <a:cxnLst/>
              <a:rect l="l" t="t" r="r" b="b"/>
              <a:pathLst>
                <a:path w="1561918" h="3787161">
                  <a:moveTo>
                    <a:pt x="0" y="0"/>
                  </a:moveTo>
                  <a:lnTo>
                    <a:pt x="1561918" y="0"/>
                  </a:lnTo>
                  <a:lnTo>
                    <a:pt x="1561918" y="3787161"/>
                  </a:lnTo>
                  <a:lnTo>
                    <a:pt x="0" y="3787161"/>
                  </a:lnTo>
                  <a:close/>
                </a:path>
              </a:pathLst>
            </a:custGeom>
            <a:solidFill>
              <a:srgbClr val="049DD5"/>
            </a:solidFill>
          </p:spPr>
          <p:txBody>
            <a:bodyPr/>
            <a:lstStyle/>
            <a:p>
              <a:endParaRPr lang="en-CA"/>
            </a:p>
          </p:txBody>
        </p:sp>
        <p:sp>
          <p:nvSpPr>
            <p:cNvPr id="4" name="TextBox 4"/>
            <p:cNvSpPr txBox="1"/>
            <p:nvPr/>
          </p:nvSpPr>
          <p:spPr>
            <a:xfrm>
              <a:off x="0" y="-19050"/>
              <a:ext cx="1561918" cy="3806211"/>
            </a:xfrm>
            <a:prstGeom prst="rect">
              <a:avLst/>
            </a:prstGeom>
          </p:spPr>
          <p:txBody>
            <a:bodyPr lIns="27093" tIns="27093" rIns="27093" bIns="27093" rtlCol="0" anchor="ctr"/>
            <a:lstStyle/>
            <a:p>
              <a:pPr algn="ctr">
                <a:lnSpc>
                  <a:spcPts val="1493"/>
                </a:lnSpc>
              </a:pPr>
              <a:endParaRPr/>
            </a:p>
          </p:txBody>
        </p:sp>
      </p:grpSp>
      <p:grpSp>
        <p:nvGrpSpPr>
          <p:cNvPr id="5" name="Group 5"/>
          <p:cNvGrpSpPr/>
          <p:nvPr/>
        </p:nvGrpSpPr>
        <p:grpSpPr>
          <a:xfrm>
            <a:off x="4409170" y="1216727"/>
            <a:ext cx="4526958" cy="4881746"/>
            <a:chOff x="0" y="0"/>
            <a:chExt cx="6035944" cy="6508994"/>
          </a:xfrm>
        </p:grpSpPr>
        <p:pic>
          <p:nvPicPr>
            <p:cNvPr id="6" name="Picture 6"/>
            <p:cNvPicPr>
              <a:picLocks noChangeAspect="1"/>
            </p:cNvPicPr>
            <p:nvPr/>
          </p:nvPicPr>
          <p:blipFill>
            <a:blip r:embed="rId2"/>
            <a:srcRect t="14009" b="14009"/>
            <a:stretch>
              <a:fillRect/>
            </a:stretch>
          </p:blipFill>
          <p:spPr>
            <a:xfrm>
              <a:off x="0" y="0"/>
              <a:ext cx="6035944" cy="6508994"/>
            </a:xfrm>
            <a:prstGeom prst="rect">
              <a:avLst/>
            </a:prstGeom>
          </p:spPr>
        </p:pic>
      </p:grpSp>
      <p:sp>
        <p:nvSpPr>
          <p:cNvPr id="7" name="Freeform 7"/>
          <p:cNvSpPr/>
          <p:nvPr/>
        </p:nvSpPr>
        <p:spPr>
          <a:xfrm>
            <a:off x="731520" y="460156"/>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3"/>
            <a:stretch>
              <a:fillRect/>
            </a:stretch>
          </a:blipFill>
        </p:spPr>
        <p:txBody>
          <a:bodyPr/>
          <a:lstStyle/>
          <a:p>
            <a:endParaRPr lang="en-CA"/>
          </a:p>
        </p:txBody>
      </p:sp>
      <p:grpSp>
        <p:nvGrpSpPr>
          <p:cNvPr id="8" name="Group 8"/>
          <p:cNvGrpSpPr/>
          <p:nvPr/>
        </p:nvGrpSpPr>
        <p:grpSpPr>
          <a:xfrm>
            <a:off x="0" y="4763860"/>
            <a:ext cx="5123297" cy="1819820"/>
            <a:chOff x="0" y="0"/>
            <a:chExt cx="812800" cy="288711"/>
          </a:xfrm>
        </p:grpSpPr>
        <p:sp>
          <p:nvSpPr>
            <p:cNvPr id="9" name="Freeform 9"/>
            <p:cNvSpPr/>
            <p:nvPr/>
          </p:nvSpPr>
          <p:spPr>
            <a:xfrm>
              <a:off x="0" y="0"/>
              <a:ext cx="812800" cy="288711"/>
            </a:xfrm>
            <a:custGeom>
              <a:avLst/>
              <a:gdLst/>
              <a:ahLst/>
              <a:cxnLst/>
              <a:rect l="l" t="t" r="r" b="b"/>
              <a:pathLst>
                <a:path w="812800" h="288711">
                  <a:moveTo>
                    <a:pt x="0" y="0"/>
                  </a:moveTo>
                  <a:lnTo>
                    <a:pt x="812800" y="0"/>
                  </a:lnTo>
                  <a:lnTo>
                    <a:pt x="812800" y="288711"/>
                  </a:lnTo>
                  <a:lnTo>
                    <a:pt x="0" y="288711"/>
                  </a:lnTo>
                  <a:close/>
                </a:path>
              </a:pathLst>
            </a:custGeom>
            <a:solidFill>
              <a:srgbClr val="F7991D"/>
            </a:solidFill>
          </p:spPr>
          <p:txBody>
            <a:bodyPr/>
            <a:lstStyle/>
            <a:p>
              <a:endParaRPr lang="en-CA" dirty="0"/>
            </a:p>
          </p:txBody>
        </p:sp>
        <p:sp>
          <p:nvSpPr>
            <p:cNvPr id="10" name="TextBox 10"/>
            <p:cNvSpPr txBox="1"/>
            <p:nvPr/>
          </p:nvSpPr>
          <p:spPr>
            <a:xfrm>
              <a:off x="0" y="-28575"/>
              <a:ext cx="812800" cy="317286"/>
            </a:xfrm>
            <a:prstGeom prst="rect">
              <a:avLst/>
            </a:prstGeom>
          </p:spPr>
          <p:txBody>
            <a:bodyPr lIns="50800" tIns="50800" rIns="50800" bIns="50800" rtlCol="0" anchor="ctr"/>
            <a:lstStyle/>
            <a:p>
              <a:pPr algn="ctr">
                <a:lnSpc>
                  <a:spcPts val="2549"/>
                </a:lnSpc>
              </a:pPr>
              <a:endParaRPr/>
            </a:p>
          </p:txBody>
        </p:sp>
      </p:grpSp>
      <p:sp>
        <p:nvSpPr>
          <p:cNvPr id="11" name="TextBox 11"/>
          <p:cNvSpPr txBox="1"/>
          <p:nvPr/>
        </p:nvSpPr>
        <p:spPr>
          <a:xfrm>
            <a:off x="526758" y="4763860"/>
            <a:ext cx="4350042" cy="978986"/>
          </a:xfrm>
          <a:prstGeom prst="rect">
            <a:avLst/>
          </a:prstGeom>
        </p:spPr>
        <p:txBody>
          <a:bodyPr wrap="square" lIns="0" tIns="0" rIns="0" bIns="0" rtlCol="0" anchor="t">
            <a:spAutoFit/>
          </a:bodyPr>
          <a:lstStyle/>
          <a:p>
            <a:pPr marL="0" lvl="0" indent="0" algn="l">
              <a:lnSpc>
                <a:spcPts val="3992"/>
              </a:lnSpc>
            </a:pPr>
            <a:r>
              <a:rPr lang="en-US" sz="2800" dirty="0">
                <a:solidFill>
                  <a:srgbClr val="FFFFFF"/>
                </a:solidFill>
                <a:latin typeface="Segoe UI 1"/>
                <a:ea typeface="Segoe UI 1"/>
                <a:cs typeface="Segoe UI 1"/>
                <a:sym typeface="Segoe UI 1"/>
              </a:rPr>
              <a:t>VFPRS – Supervised Access</a:t>
            </a:r>
          </a:p>
        </p:txBody>
      </p:sp>
      <p:sp>
        <p:nvSpPr>
          <p:cNvPr id="12" name="TextBox 12"/>
          <p:cNvSpPr txBox="1"/>
          <p:nvPr/>
        </p:nvSpPr>
        <p:spPr>
          <a:xfrm>
            <a:off x="731520" y="5791768"/>
            <a:ext cx="1838217" cy="292709"/>
          </a:xfrm>
          <a:prstGeom prst="rect">
            <a:avLst/>
          </a:prstGeom>
        </p:spPr>
        <p:txBody>
          <a:bodyPr lIns="0" tIns="0" rIns="0" bIns="0" rtlCol="0" anchor="t">
            <a:spAutoFit/>
          </a:bodyPr>
          <a:lstStyle/>
          <a:p>
            <a:pPr marL="0" lvl="0" indent="0" algn="ctr">
              <a:lnSpc>
                <a:spcPts val="2520"/>
              </a:lnSpc>
              <a:spcBef>
                <a:spcPct val="0"/>
              </a:spcBef>
            </a:pPr>
            <a:r>
              <a:rPr lang="en-US" dirty="0">
                <a:solidFill>
                  <a:srgbClr val="FFFFFF"/>
                </a:solidFill>
                <a:latin typeface="Segoe UI 2"/>
                <a:ea typeface="Segoe UI 2"/>
                <a:cs typeface="Segoe UI 2"/>
                <a:sym typeface="Segoe UI 2"/>
              </a:rPr>
              <a:t>Vancouver</a:t>
            </a:r>
            <a:endParaRPr lang="en-US" sz="1800" u="none" strike="noStrike" dirty="0">
              <a:solidFill>
                <a:srgbClr val="FFFFFF"/>
              </a:solidFill>
              <a:latin typeface="Segoe UI 2"/>
              <a:ea typeface="Segoe UI 2"/>
              <a:cs typeface="Segoe UI 2"/>
              <a:sym typeface="Segoe UI 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136144" y="1402327"/>
            <a:ext cx="3481312" cy="1248488"/>
          </a:xfrm>
          <a:custGeom>
            <a:avLst/>
            <a:gdLst/>
            <a:ahLst/>
            <a:cxnLst/>
            <a:rect l="l" t="t" r="r" b="b"/>
            <a:pathLst>
              <a:path w="3481312" h="1248488">
                <a:moveTo>
                  <a:pt x="0" y="0"/>
                </a:moveTo>
                <a:lnTo>
                  <a:pt x="3481312" y="0"/>
                </a:lnTo>
                <a:lnTo>
                  <a:pt x="3481312" y="1248487"/>
                </a:lnTo>
                <a:lnTo>
                  <a:pt x="0" y="1248487"/>
                </a:lnTo>
                <a:lnTo>
                  <a:pt x="0" y="0"/>
                </a:lnTo>
                <a:close/>
              </a:path>
            </a:pathLst>
          </a:custGeom>
          <a:blipFill>
            <a:blip r:embed="rId2"/>
            <a:stretch>
              <a:fillRect/>
            </a:stretch>
          </a:blipFill>
        </p:spPr>
        <p:txBody>
          <a:bodyPr/>
          <a:lstStyle/>
          <a:p>
            <a:endParaRPr lang="en-CA"/>
          </a:p>
        </p:txBody>
      </p:sp>
      <p:sp>
        <p:nvSpPr>
          <p:cNvPr id="3" name="TextBox 3"/>
          <p:cNvSpPr txBox="1"/>
          <p:nvPr/>
        </p:nvSpPr>
        <p:spPr>
          <a:xfrm>
            <a:off x="869561" y="2805829"/>
            <a:ext cx="8014477" cy="3178114"/>
          </a:xfrm>
          <a:prstGeom prst="rect">
            <a:avLst/>
          </a:prstGeom>
        </p:spPr>
        <p:txBody>
          <a:bodyPr lIns="0" tIns="0" rIns="0" bIns="0" rtlCol="0" anchor="t">
            <a:spAutoFit/>
          </a:bodyPr>
          <a:lstStyle/>
          <a:p>
            <a:pPr algn="ctr">
              <a:lnSpc>
                <a:spcPts val="2517"/>
              </a:lnSpc>
            </a:pPr>
            <a:r>
              <a:rPr lang="en-US" sz="1798" spc="7" dirty="0">
                <a:solidFill>
                  <a:srgbClr val="4F5055"/>
                </a:solidFill>
                <a:latin typeface="Segoe UI 2"/>
                <a:ea typeface="Segoe UI 2"/>
                <a:cs typeface="Segoe UI 2"/>
                <a:sym typeface="Segoe UI 2"/>
              </a:rPr>
              <a:t>Westcoast Family Centres is privileged to offer person-centered services on the unceded territory of the </a:t>
            </a:r>
            <a:r>
              <a:rPr lang="en-US" sz="1798" spc="7" dirty="0" err="1">
                <a:solidFill>
                  <a:srgbClr val="4F5055"/>
                </a:solidFill>
                <a:latin typeface="Segoe UI 2"/>
                <a:ea typeface="Segoe UI 2"/>
                <a:cs typeface="Segoe UI 2"/>
                <a:sym typeface="Segoe UI 2"/>
              </a:rPr>
              <a:t>kʷikʷəƛ̓əm</a:t>
            </a:r>
            <a:r>
              <a:rPr lang="en-US" sz="1798" spc="7" dirty="0">
                <a:solidFill>
                  <a:srgbClr val="4F5055"/>
                </a:solidFill>
                <a:latin typeface="Segoe UI 2"/>
                <a:ea typeface="Segoe UI 2"/>
                <a:cs typeface="Segoe UI 2"/>
                <a:sym typeface="Segoe UI 2"/>
              </a:rPr>
              <a:t> (Kwikwetlem) First Nation, </a:t>
            </a:r>
            <a:r>
              <a:rPr lang="en-US" sz="1798" spc="7" dirty="0" err="1">
                <a:solidFill>
                  <a:srgbClr val="4F5055"/>
                </a:solidFill>
                <a:latin typeface="Segoe UI 2"/>
                <a:ea typeface="Segoe UI 2"/>
                <a:cs typeface="Segoe UI 2"/>
                <a:sym typeface="Segoe UI 2"/>
              </a:rPr>
              <a:t>q̓ic̓əy</a:t>
            </a:r>
            <a:r>
              <a:rPr lang="en-US" sz="1798" spc="7" dirty="0">
                <a:solidFill>
                  <a:srgbClr val="4F5055"/>
                </a:solidFill>
                <a:latin typeface="Segoe UI 2"/>
                <a:ea typeface="Segoe UI 2"/>
                <a:cs typeface="Segoe UI 2"/>
                <a:sym typeface="Segoe UI 2"/>
              </a:rPr>
              <a:t>̓ (Katzie) First Nation, Kwantlen First Nation, and the Coast Salish People including the territories of the </a:t>
            </a:r>
            <a:r>
              <a:rPr lang="en-US" sz="1798" spc="7" dirty="0" err="1">
                <a:solidFill>
                  <a:srgbClr val="4F5055"/>
                </a:solidFill>
                <a:latin typeface="Segoe UI 2"/>
                <a:ea typeface="Segoe UI 2"/>
                <a:cs typeface="Segoe UI 2"/>
                <a:sym typeface="Segoe UI 2"/>
              </a:rPr>
              <a:t>xʷməθkʷəy̓əm</a:t>
            </a:r>
            <a:r>
              <a:rPr lang="en-US" sz="1798" spc="7" dirty="0">
                <a:solidFill>
                  <a:srgbClr val="4F5055"/>
                </a:solidFill>
                <a:latin typeface="Segoe UI 2"/>
                <a:ea typeface="Segoe UI 2"/>
                <a:cs typeface="Segoe UI 2"/>
                <a:sym typeface="Segoe UI 2"/>
              </a:rPr>
              <a:t> (Musqueam), Skwxwú7mesh </a:t>
            </a:r>
            <a:r>
              <a:rPr lang="en-US" sz="1798" spc="7" dirty="0" err="1">
                <a:solidFill>
                  <a:srgbClr val="4F5055"/>
                </a:solidFill>
                <a:latin typeface="Segoe UI 2"/>
                <a:ea typeface="Segoe UI 2"/>
                <a:cs typeface="Segoe UI 2"/>
                <a:sym typeface="Segoe UI 2"/>
              </a:rPr>
              <a:t>Úxwumixw</a:t>
            </a:r>
            <a:r>
              <a:rPr lang="en-US" sz="1798" spc="7" dirty="0">
                <a:solidFill>
                  <a:srgbClr val="4F5055"/>
                </a:solidFill>
                <a:latin typeface="Segoe UI 2"/>
                <a:ea typeface="Segoe UI 2"/>
                <a:cs typeface="Segoe UI 2"/>
                <a:sym typeface="Segoe UI 2"/>
              </a:rPr>
              <a:t> (Squamish), and </a:t>
            </a:r>
            <a:r>
              <a:rPr lang="en-US" sz="1798" spc="7" dirty="0" err="1">
                <a:solidFill>
                  <a:srgbClr val="4F5055"/>
                </a:solidFill>
                <a:latin typeface="Segoe UI 2"/>
                <a:ea typeface="Segoe UI 2"/>
                <a:cs typeface="Segoe UI 2"/>
                <a:sym typeface="Segoe UI 2"/>
              </a:rPr>
              <a:t>səl̓ilwətaɁɬ</a:t>
            </a:r>
            <a:r>
              <a:rPr lang="en-US" sz="1798" spc="7" dirty="0">
                <a:solidFill>
                  <a:srgbClr val="4F5055"/>
                </a:solidFill>
                <a:latin typeface="Segoe UI 2"/>
                <a:ea typeface="Segoe UI 2"/>
                <a:cs typeface="Segoe UI 2"/>
                <a:sym typeface="Segoe UI 2"/>
              </a:rPr>
              <a:t> (Tsleil-Waututh) Nations.​</a:t>
            </a:r>
          </a:p>
          <a:p>
            <a:pPr algn="ctr">
              <a:lnSpc>
                <a:spcPts val="2517"/>
              </a:lnSpc>
            </a:pPr>
            <a:r>
              <a:rPr lang="en-US" sz="1798" spc="7" dirty="0">
                <a:solidFill>
                  <a:srgbClr val="4F5055"/>
                </a:solidFill>
                <a:latin typeface="Segoe UI 2"/>
                <a:ea typeface="Segoe UI 2"/>
                <a:cs typeface="Segoe UI 2"/>
                <a:sym typeface="Segoe UI 2"/>
              </a:rPr>
              <a:t>​</a:t>
            </a:r>
          </a:p>
          <a:p>
            <a:pPr algn="ctr">
              <a:lnSpc>
                <a:spcPts val="2517"/>
              </a:lnSpc>
            </a:pPr>
            <a:r>
              <a:rPr lang="en-US" sz="1798" spc="7" dirty="0">
                <a:solidFill>
                  <a:srgbClr val="4F5055"/>
                </a:solidFill>
                <a:latin typeface="Segoe UI 2"/>
                <a:ea typeface="Segoe UI 2"/>
                <a:cs typeface="Segoe UI 2"/>
                <a:sym typeface="Segoe UI 2"/>
              </a:rPr>
              <a:t>Our agency stands in solidarity with all Indigenous Nations to repatriate their children back to their home communities ​</a:t>
            </a:r>
          </a:p>
          <a:p>
            <a:pPr algn="ctr">
              <a:lnSpc>
                <a:spcPts val="2517"/>
              </a:lnSpc>
            </a:pPr>
            <a:r>
              <a:rPr lang="en-US" sz="1798" spc="7" dirty="0">
                <a:solidFill>
                  <a:srgbClr val="4F5055"/>
                </a:solidFill>
                <a:latin typeface="Segoe UI 2"/>
                <a:ea typeface="Segoe UI 2"/>
                <a:cs typeface="Segoe UI 2"/>
                <a:sym typeface="Segoe UI 2"/>
              </a:rPr>
              <a:t>and nations.</a:t>
            </a:r>
          </a:p>
          <a:p>
            <a:pPr algn="ctr">
              <a:lnSpc>
                <a:spcPts val="2517"/>
              </a:lnSpc>
              <a:spcBef>
                <a:spcPct val="0"/>
              </a:spcBef>
            </a:pPr>
            <a:endParaRPr lang="en-US" sz="1798" spc="7" dirty="0">
              <a:solidFill>
                <a:srgbClr val="000000"/>
              </a:solidFill>
              <a:latin typeface="Segoe UI 2"/>
              <a:ea typeface="Segoe UI 2"/>
              <a:cs typeface="Segoe UI 2"/>
              <a:sym typeface="Segoe UI 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28783E-1D26-63A4-0D06-9432F5194841}"/>
              </a:ext>
            </a:extLst>
          </p:cNvPr>
          <p:cNvSpPr txBox="1"/>
          <p:nvPr/>
        </p:nvSpPr>
        <p:spPr>
          <a:xfrm>
            <a:off x="190500" y="164336"/>
            <a:ext cx="9372600" cy="6986528"/>
          </a:xfrm>
          <a:prstGeom prst="rect">
            <a:avLst/>
          </a:prstGeom>
          <a:noFill/>
        </p:spPr>
        <p:txBody>
          <a:bodyPr wrap="square">
            <a:spAutoFit/>
          </a:bodyPr>
          <a:lstStyle/>
          <a:p>
            <a:r>
              <a:rPr lang="en-CA" sz="2400" b="1" dirty="0">
                <a:effectLst/>
                <a:latin typeface="Aptos" panose="020B0004020202020204" pitchFamily="34" charset="0"/>
                <a:ea typeface="Aptos" panose="020B0004020202020204" pitchFamily="34" charset="0"/>
                <a:cs typeface="Times New Roman" panose="02020603050405020304" pitchFamily="18" charset="0"/>
              </a:rPr>
              <a:t>Vancouver Family Preservation and Reunification Services </a:t>
            </a:r>
            <a:endParaRPr lang="en-CA" sz="2400" b="1" dirty="0">
              <a:effectLst/>
              <a:latin typeface="Aptos" panose="020B0004020202020204" pitchFamily="34" charset="0"/>
              <a:ea typeface="Aptos" panose="020B0004020202020204" pitchFamily="34" charset="0"/>
              <a:cs typeface="Aptos" panose="020B0004020202020204" pitchFamily="34" charset="0"/>
            </a:endParaRPr>
          </a:p>
          <a:p>
            <a:r>
              <a:rPr lang="en-CA" sz="2400" b="1" dirty="0">
                <a:effectLst/>
                <a:latin typeface="Aptos" panose="020B0004020202020204" pitchFamily="34" charset="0"/>
                <a:ea typeface="Aptos" panose="020B0004020202020204" pitchFamily="34" charset="0"/>
                <a:cs typeface="Times New Roman" panose="02020603050405020304" pitchFamily="18" charset="0"/>
              </a:rPr>
              <a:t>Program Overview</a:t>
            </a:r>
            <a:endParaRPr lang="en-CA" sz="2400" b="1" dirty="0">
              <a:effectLst/>
              <a:latin typeface="Aptos" panose="020B0004020202020204" pitchFamily="34" charset="0"/>
              <a:ea typeface="Aptos" panose="020B0004020202020204" pitchFamily="34" charset="0"/>
              <a:cs typeface="Aptos" panose="020B0004020202020204" pitchFamily="34" charset="0"/>
            </a:endParaRPr>
          </a:p>
          <a:p>
            <a:r>
              <a:rPr lang="en-CA" sz="2400" b="1" dirty="0">
                <a:effectLst/>
                <a:latin typeface="Aptos" panose="020B0004020202020204" pitchFamily="34" charset="0"/>
                <a:ea typeface="Aptos" panose="020B0004020202020204" pitchFamily="34" charset="0"/>
                <a:cs typeface="Times New Roman" panose="02020603050405020304" pitchFamily="18" charset="0"/>
              </a:rPr>
              <a:t> </a:t>
            </a:r>
            <a:endParaRPr lang="en-CA" sz="2400" b="1" dirty="0">
              <a:effectLst/>
              <a:latin typeface="Aptos" panose="020B0004020202020204" pitchFamily="34" charset="0"/>
              <a:ea typeface="Aptos" panose="020B0004020202020204" pitchFamily="34" charset="0"/>
              <a:cs typeface="Aptos" panose="020B0004020202020204" pitchFamily="34" charset="0"/>
            </a:endParaRPr>
          </a:p>
          <a:p>
            <a:pPr marL="180975" marR="638175" fontAlgn="base"/>
            <a:r>
              <a:rPr lang="en-US" sz="1800" dirty="0">
                <a:effectLst/>
                <a:latin typeface="+mj-lt"/>
                <a:ea typeface="Aptos" panose="020B0004020202020204" pitchFamily="34" charset="0"/>
                <a:cs typeface="Aptos" panose="020B0004020202020204" pitchFamily="34" charset="0"/>
              </a:rPr>
              <a:t>Family Services of Greater Vancouver (FSGV), in partnership with Westcoast Family </a:t>
            </a:r>
            <a:r>
              <a:rPr lang="en-US" sz="1800" dirty="0" err="1">
                <a:effectLst/>
                <a:latin typeface="+mj-lt"/>
                <a:ea typeface="Aptos" panose="020B0004020202020204" pitchFamily="34" charset="0"/>
                <a:cs typeface="Aptos" panose="020B0004020202020204" pitchFamily="34" charset="0"/>
              </a:rPr>
              <a:t>Centres</a:t>
            </a:r>
            <a:r>
              <a:rPr lang="en-US" sz="1800" dirty="0">
                <a:effectLst/>
                <a:latin typeface="+mj-lt"/>
                <a:ea typeface="Aptos" panose="020B0004020202020204" pitchFamily="34" charset="0"/>
                <a:cs typeface="Aptos" panose="020B0004020202020204" pitchFamily="34" charset="0"/>
              </a:rPr>
              <a:t> Society (WFCS), deliver non-residential Family Preservation and Reunification Services to children, youth, and their families and caregivers across the City of Vancouver. FSGV is the lead agency for this Ministry of Children and Family Development (MCFD) contract and the primary service provider in Vancouver South, while WFCS is the primary provider in Vancouver North. Both providers access additional sub-contracted services as per the MCFD Agreement.</a:t>
            </a:r>
            <a:r>
              <a:rPr lang="en-CA" sz="1800" dirty="0">
                <a:effectLst/>
                <a:latin typeface="+mj-lt"/>
                <a:ea typeface="Aptos" panose="020B0004020202020204" pitchFamily="34" charset="0"/>
                <a:cs typeface="Aptos" panose="020B0004020202020204" pitchFamily="34" charset="0"/>
              </a:rPr>
              <a:t> </a:t>
            </a:r>
            <a:endParaRPr lang="en-CA" sz="2000" dirty="0">
              <a:effectLst/>
              <a:latin typeface="+mj-lt"/>
              <a:ea typeface="Aptos" panose="020B0004020202020204" pitchFamily="34" charset="0"/>
              <a:cs typeface="Aptos" panose="020B0004020202020204" pitchFamily="34" charset="0"/>
            </a:endParaRPr>
          </a:p>
          <a:p>
            <a:pPr marL="180975" marR="638175" fontAlgn="base"/>
            <a:r>
              <a:rPr lang="en-CA" sz="1200" dirty="0">
                <a:effectLst/>
                <a:latin typeface="+mj-lt"/>
                <a:ea typeface="Aptos" panose="020B0004020202020204" pitchFamily="34" charset="0"/>
                <a:cs typeface="Aptos" panose="020B0004020202020204" pitchFamily="34" charset="0"/>
              </a:rPr>
              <a:t> </a:t>
            </a:r>
            <a:endParaRPr lang="en-CA" sz="2000" dirty="0">
              <a:effectLst/>
              <a:latin typeface="+mj-lt"/>
              <a:ea typeface="Aptos" panose="020B0004020202020204" pitchFamily="34" charset="0"/>
              <a:cs typeface="Aptos" panose="020B0004020202020204" pitchFamily="34" charset="0"/>
            </a:endParaRPr>
          </a:p>
          <a:p>
            <a:pPr marL="190500" marR="638175" fontAlgn="base"/>
            <a:r>
              <a:rPr lang="en-US" sz="1800" dirty="0">
                <a:effectLst/>
                <a:latin typeface="+mj-lt"/>
                <a:ea typeface="Aptos" panose="020B0004020202020204" pitchFamily="34" charset="0"/>
                <a:cs typeface="Aptos" panose="020B0004020202020204" pitchFamily="34" charset="0"/>
              </a:rPr>
              <a:t>FSGV and WFCS work collaboratively with MCFD’s Children and Youth Special Needs (CYSN), Children and Youth Mental Health (CYMH), and Community Youth Justice Teams, as well as other impacted Ministries. Additionally, we collaborate with other key partners on service delivery (i.e., educational programs and schools, health), and participate in ongoing efforts to promote effective, efficient, and integrated service provision.</a:t>
            </a:r>
            <a:r>
              <a:rPr lang="en-CA" sz="1800" dirty="0">
                <a:effectLst/>
                <a:latin typeface="+mj-lt"/>
                <a:ea typeface="Aptos" panose="020B0004020202020204" pitchFamily="34" charset="0"/>
                <a:cs typeface="Aptos" panose="020B0004020202020204" pitchFamily="34" charset="0"/>
              </a:rPr>
              <a:t> We provide the following services through our contract</a:t>
            </a:r>
          </a:p>
          <a:p>
            <a:pPr marL="190500" marR="638175" fontAlgn="base"/>
            <a:endParaRPr lang="en-CA" sz="2000" dirty="0">
              <a:effectLst/>
              <a:latin typeface="+mj-lt"/>
              <a:ea typeface="Aptos" panose="020B0004020202020204" pitchFamily="34" charset="0"/>
              <a:cs typeface="Aptos" panose="020B0004020202020204" pitchFamily="34" charset="0"/>
            </a:endParaRPr>
          </a:p>
          <a:p>
            <a:pPr marL="342900" lvl="0" indent="-342900" fontAlgn="base">
              <a:buFont typeface="+mj-lt"/>
              <a:buAutoNum type="alphaUcPeriod"/>
              <a:tabLst>
                <a:tab pos="457200" algn="l"/>
              </a:tabLst>
            </a:pPr>
            <a:r>
              <a:rPr lang="en-US" sz="1800" b="1" dirty="0">
                <a:effectLst/>
                <a:latin typeface="+mj-lt"/>
                <a:ea typeface="Aptos" panose="020B0004020202020204" pitchFamily="34" charset="0"/>
                <a:cs typeface="Aptos" panose="020B0004020202020204" pitchFamily="34" charset="0"/>
              </a:rPr>
              <a:t>Individual Family Preservation and Reunification Services</a:t>
            </a:r>
            <a:r>
              <a:rPr lang="en-CA" sz="1800" b="1" dirty="0">
                <a:effectLst/>
                <a:latin typeface="+mj-lt"/>
                <a:ea typeface="Aptos" panose="020B0004020202020204" pitchFamily="34" charset="0"/>
                <a:cs typeface="Aptos" panose="020B0004020202020204" pitchFamily="34" charset="0"/>
              </a:rPr>
              <a:t> </a:t>
            </a:r>
          </a:p>
          <a:p>
            <a:pPr marL="342900" lvl="0" indent="-342900" fontAlgn="base">
              <a:buFont typeface="+mj-lt"/>
              <a:buAutoNum type="alphaUcPeriod"/>
              <a:tabLst>
                <a:tab pos="457200" algn="l"/>
              </a:tabLst>
            </a:pPr>
            <a:endParaRPr lang="en-CA" sz="2000" dirty="0">
              <a:effectLst/>
              <a:latin typeface="+mj-lt"/>
              <a:ea typeface="Aptos" panose="020B0004020202020204" pitchFamily="34" charset="0"/>
              <a:cs typeface="Aptos" panose="020B0004020202020204" pitchFamily="34" charset="0"/>
            </a:endParaRPr>
          </a:p>
          <a:p>
            <a:pPr marL="342900" lvl="0" indent="-342900" fontAlgn="base">
              <a:buFont typeface="+mj-lt"/>
              <a:buAutoNum type="alphaUcPeriod"/>
              <a:tabLst>
                <a:tab pos="457200" algn="l"/>
              </a:tabLst>
            </a:pPr>
            <a:r>
              <a:rPr lang="en-CA" sz="1800" b="1" dirty="0">
                <a:effectLst/>
                <a:latin typeface="+mj-lt"/>
                <a:ea typeface="Aptos" panose="020B0004020202020204" pitchFamily="34" charset="0"/>
                <a:cs typeface="Aptos" panose="020B0004020202020204" pitchFamily="34" charset="0"/>
              </a:rPr>
              <a:t>Associated Services</a:t>
            </a:r>
            <a:endParaRPr lang="en-CA" sz="2000" dirty="0">
              <a:effectLst/>
              <a:latin typeface="+mj-lt"/>
              <a:ea typeface="Aptos" panose="020B0004020202020204" pitchFamily="34" charset="0"/>
              <a:cs typeface="Aptos" panose="020B0004020202020204" pitchFamily="34" charset="0"/>
            </a:endParaRPr>
          </a:p>
          <a:p>
            <a:pPr fontAlgn="base"/>
            <a:r>
              <a:rPr lang="en-CA" sz="1800" b="1" dirty="0">
                <a:effectLst/>
                <a:latin typeface="+mj-lt"/>
                <a:ea typeface="Aptos" panose="020B0004020202020204" pitchFamily="34" charset="0"/>
                <a:cs typeface="Aptos" panose="020B0004020202020204" pitchFamily="34" charset="0"/>
              </a:rPr>
              <a:t> </a:t>
            </a:r>
            <a:endParaRPr lang="en-CA" sz="2000" dirty="0">
              <a:effectLst/>
              <a:latin typeface="+mj-lt"/>
              <a:ea typeface="Aptos" panose="020B0004020202020204" pitchFamily="34" charset="0"/>
              <a:cs typeface="Aptos" panose="020B0004020202020204" pitchFamily="34" charset="0"/>
            </a:endParaRPr>
          </a:p>
          <a:p>
            <a:pPr fontAlgn="base"/>
            <a:r>
              <a:rPr lang="en-CA" sz="1800" b="1" dirty="0">
                <a:effectLst/>
                <a:latin typeface="+mj-lt"/>
                <a:ea typeface="Aptos" panose="020B0004020202020204" pitchFamily="34" charset="0"/>
                <a:cs typeface="Aptos" panose="020B0004020202020204" pitchFamily="34" charset="0"/>
              </a:rPr>
              <a:t>This </a:t>
            </a:r>
            <a:r>
              <a:rPr lang="en-CA" sz="1800" b="1" dirty="0" err="1">
                <a:effectLst/>
                <a:latin typeface="+mj-lt"/>
                <a:ea typeface="Aptos" panose="020B0004020202020204" pitchFamily="34" charset="0"/>
                <a:cs typeface="Aptos" panose="020B0004020202020204" pitchFamily="34" charset="0"/>
              </a:rPr>
              <a:t>powerpoint</a:t>
            </a:r>
            <a:r>
              <a:rPr lang="en-CA" sz="1800" b="1" dirty="0">
                <a:effectLst/>
                <a:latin typeface="+mj-lt"/>
                <a:ea typeface="Aptos" panose="020B0004020202020204" pitchFamily="34" charset="0"/>
                <a:cs typeface="Aptos" panose="020B0004020202020204" pitchFamily="34" charset="0"/>
              </a:rPr>
              <a:t> explains Supervised Access Program provided by WFCS for MCFD clients across the whole of Vancouver.</a:t>
            </a:r>
            <a:endParaRPr lang="en-CA" sz="2000" dirty="0">
              <a:effectLst/>
              <a:latin typeface="+mj-lt"/>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1577668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731520" y="758351"/>
            <a:ext cx="8602980" cy="2548326"/>
          </a:xfrm>
          <a:prstGeom prst="rect">
            <a:avLst/>
          </a:prstGeom>
        </p:spPr>
        <p:txBody>
          <a:bodyPr wrap="square" lIns="0" tIns="0" rIns="0" bIns="0" rtlCol="0" anchor="t">
            <a:spAutoFit/>
          </a:bodyPr>
          <a:lstStyle/>
          <a:p>
            <a:pPr lvl="0">
              <a:spcAft>
                <a:spcPts val="150"/>
              </a:spcAft>
            </a:pPr>
            <a:r>
              <a:rPr lang="en-US"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Supervised Visitation and Access Program</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Our dedicated Supervised Access Team provides Supervised Access Visitation for families where there is no plan for reunification, we also provide Connections and Therapeutic Access to families where reunification is the plan.</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CA" sz="1800" dirty="0">
              <a:solidFill>
                <a:srgbClr val="000000"/>
              </a:solidFill>
              <a:effectLst/>
              <a:latin typeface="Calibri" panose="020F0502020204030204" pitchFamily="34" charset="0"/>
              <a:ea typeface="Calibri" panose="020F0502020204030204" pitchFamily="34" charset="0"/>
            </a:endParaRPr>
          </a:p>
          <a:p>
            <a:pPr algn="l">
              <a:lnSpc>
                <a:spcPts val="6716"/>
              </a:lnSpc>
            </a:pPr>
            <a:endParaRPr lang="en-US" sz="4797" dirty="0">
              <a:solidFill>
                <a:srgbClr val="4F5055"/>
              </a:solidFill>
              <a:latin typeface="Segoe UI 3"/>
              <a:ea typeface="Segoe UI 3"/>
              <a:cs typeface="Segoe UI 3"/>
              <a:sym typeface="Segoe UI 3"/>
            </a:endParaRPr>
          </a:p>
        </p:txBody>
      </p:sp>
      <p:sp>
        <p:nvSpPr>
          <p:cNvPr id="5" name="Freeform 5"/>
          <p:cNvSpPr/>
          <p:nvPr/>
        </p:nvSpPr>
        <p:spPr>
          <a:xfrm>
            <a:off x="731520" y="6113366"/>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
        <p:nvSpPr>
          <p:cNvPr id="6" name="Content Placeholder 2">
            <a:extLst>
              <a:ext uri="{FF2B5EF4-FFF2-40B4-BE49-F238E27FC236}">
                <a16:creationId xmlns:a16="http://schemas.microsoft.com/office/drawing/2014/main" id="{D83C7D92-5F44-A6D2-5500-2F94DAF78B11}"/>
              </a:ext>
            </a:extLst>
          </p:cNvPr>
          <p:cNvSpPr>
            <a:spLocks noGrp="1"/>
          </p:cNvSpPr>
          <p:nvPr/>
        </p:nvSpPr>
        <p:spPr>
          <a:xfrm>
            <a:off x="419100" y="1768789"/>
            <a:ext cx="8915400" cy="377762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dirty="0"/>
              <a:t>=</a:t>
            </a:r>
          </a:p>
        </p:txBody>
      </p:sp>
      <p:sp>
        <p:nvSpPr>
          <p:cNvPr id="7" name="Content Placeholder 2">
            <a:extLst>
              <a:ext uri="{FF2B5EF4-FFF2-40B4-BE49-F238E27FC236}">
                <a16:creationId xmlns:a16="http://schemas.microsoft.com/office/drawing/2014/main" id="{CD985F5D-D822-D5C0-87FA-A4A2015556AD}"/>
              </a:ext>
            </a:extLst>
          </p:cNvPr>
          <p:cNvSpPr>
            <a:spLocks noGrp="1"/>
          </p:cNvSpPr>
          <p:nvPr/>
        </p:nvSpPr>
        <p:spPr>
          <a:xfrm>
            <a:off x="571500" y="1905000"/>
            <a:ext cx="8915400" cy="377762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nSpc>
                <a:spcPct val="107000"/>
              </a:lnSpc>
              <a:spcAft>
                <a:spcPts val="800"/>
              </a:spcAft>
              <a:buNone/>
            </a:pP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69988029-E33D-A8CC-E550-A127148C4951}"/>
              </a:ext>
            </a:extLst>
          </p:cNvPr>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
        <p:nvSpPr>
          <p:cNvPr id="5" name="TextBox 4">
            <a:extLst>
              <a:ext uri="{FF2B5EF4-FFF2-40B4-BE49-F238E27FC236}">
                <a16:creationId xmlns:a16="http://schemas.microsoft.com/office/drawing/2014/main" id="{7E8E8F87-23E9-D132-6960-26883B78BA77}"/>
              </a:ext>
            </a:extLst>
          </p:cNvPr>
          <p:cNvSpPr txBox="1"/>
          <p:nvPr/>
        </p:nvSpPr>
        <p:spPr>
          <a:xfrm>
            <a:off x="381000" y="780466"/>
            <a:ext cx="9144000" cy="774507"/>
          </a:xfrm>
          <a:prstGeom prst="rect">
            <a:avLst/>
          </a:prstGeom>
          <a:noFill/>
        </p:spPr>
        <p:txBody>
          <a:bodyPr wrap="square">
            <a:spAutoFit/>
          </a:bodyPr>
          <a:lstStyle/>
          <a:p>
            <a:pPr>
              <a:lnSpc>
                <a:spcPct val="107000"/>
              </a:lnSpc>
              <a:spcAft>
                <a:spcPts val="800"/>
              </a:spcAft>
            </a:pPr>
            <a:r>
              <a:rPr lang="en-CA"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CA" sz="1800" dirty="0">
              <a:effectLst/>
              <a:latin typeface="VAG Rounded Std"/>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1ECB1526-287F-9C0B-FFAA-E174AD5DA49C}"/>
              </a:ext>
            </a:extLst>
          </p:cNvPr>
          <p:cNvSpPr txBox="1"/>
          <p:nvPr/>
        </p:nvSpPr>
        <p:spPr>
          <a:xfrm>
            <a:off x="0" y="300620"/>
            <a:ext cx="9677400" cy="6951455"/>
          </a:xfrm>
          <a:prstGeom prst="rect">
            <a:avLst/>
          </a:prstGeom>
          <a:noFill/>
        </p:spPr>
        <p:txBody>
          <a:bodyPr wrap="square">
            <a:spAutoFit/>
          </a:bodyPr>
          <a:lstStyle/>
          <a:p>
            <a:pPr indent="228600" fontAlgn="base"/>
            <a:r>
              <a:rPr lang="en-US" sz="1800" b="1" dirty="0">
                <a:effectLst/>
                <a:latin typeface="Calibri" panose="020F0502020204030204" pitchFamily="34" charset="0"/>
                <a:ea typeface="Times New Roman" panose="02020603050405020304" pitchFamily="18" charset="0"/>
              </a:rPr>
              <a:t>Supervised Access Visitation </a:t>
            </a:r>
            <a:endParaRPr lang="en-CA" sz="1800" dirty="0">
              <a:effectLst/>
              <a:latin typeface="Times New Roman" panose="02020603050405020304" pitchFamily="18" charset="0"/>
              <a:ea typeface="Times New Roman" panose="02020603050405020304" pitchFamily="18" charset="0"/>
            </a:endParaRPr>
          </a:p>
          <a:p>
            <a:pPr indent="228600" fontAlgn="base"/>
            <a:r>
              <a:rPr lang="en-US" sz="1800" dirty="0">
                <a:effectLst/>
                <a:latin typeface="Calibri" panose="020F0502020204030204" pitchFamily="34" charset="0"/>
                <a:ea typeface="Times New Roman" panose="02020603050405020304" pitchFamily="18" charset="0"/>
              </a:rPr>
              <a:t> </a:t>
            </a:r>
            <a:endParaRPr lang="en-CA" sz="1800"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to support the relationship maintenance between children and their non-residential parents and caregivers through contact visits provided by a Supervised Access Visitation Support Worker)</a:t>
            </a:r>
            <a:r>
              <a:rPr lang="en-CA" sz="1800" dirty="0">
                <a:effectLst/>
                <a:latin typeface="Calibri" panose="020F0502020204030204" pitchFamily="34" charset="0"/>
                <a:ea typeface="Times New Roman" panose="02020603050405020304" pitchFamily="18" charset="0"/>
              </a:rPr>
              <a:t> </a:t>
            </a:r>
            <a:endParaRPr lang="en-CA" sz="1800"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Ensure that the contact visit is safe and follows all the visitation parameters and guidelines that support and promote the relationship maintenance.</a:t>
            </a:r>
            <a:r>
              <a:rPr lang="en-CA" sz="1800" dirty="0">
                <a:effectLst/>
                <a:latin typeface="Calibri" panose="020F0502020204030204" pitchFamily="34" charset="0"/>
                <a:ea typeface="Times New Roman" panose="02020603050405020304" pitchFamily="18" charset="0"/>
              </a:rPr>
              <a:t> </a:t>
            </a:r>
            <a:endParaRPr lang="en-CA" sz="1800"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Intervene and redirect the non-residential parents and caregivers’ </a:t>
            </a:r>
            <a:r>
              <a:rPr lang="en-US" sz="1800" dirty="0" err="1">
                <a:effectLst/>
                <a:latin typeface="Calibri" panose="020F0502020204030204" pitchFamily="34" charset="0"/>
                <a:ea typeface="Times New Roman" panose="02020603050405020304" pitchFamily="18" charset="0"/>
              </a:rPr>
              <a:t>behaviour</a:t>
            </a:r>
            <a:r>
              <a:rPr lang="en-US" sz="1800" dirty="0">
                <a:effectLst/>
                <a:latin typeface="Calibri" panose="020F0502020204030204" pitchFamily="34" charset="0"/>
                <a:ea typeface="Times New Roman" panose="02020603050405020304" pitchFamily="18" charset="0"/>
              </a:rPr>
              <a:t> if the visitation parameters and guidelines are not followed and/or end the contact visit if necessary; and</a:t>
            </a:r>
            <a:r>
              <a:rPr lang="en-CA" sz="1800" dirty="0">
                <a:effectLst/>
                <a:latin typeface="Calibri" panose="020F0502020204030204" pitchFamily="34" charset="0"/>
                <a:ea typeface="Times New Roman" panose="02020603050405020304" pitchFamily="18" charset="0"/>
              </a:rPr>
              <a:t> </a:t>
            </a:r>
            <a:endParaRPr lang="en-CA" sz="1800"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Document the contact visit between children and their non-residential parents and caregivers, identifying objectively the response of children towards their non-residential parents and caregivers and the response of the non-residential parents and caregivers towards their children, which would serve to support the further requirement for Supervised Access Visitation Services or not.</a:t>
            </a:r>
            <a:r>
              <a:rPr lang="en-CA" sz="1800">
                <a:effectLst/>
                <a:latin typeface="Calibri" panose="020F0502020204030204" pitchFamily="34" charset="0"/>
                <a:ea typeface="Times New Roman" panose="02020603050405020304" pitchFamily="18" charset="0"/>
              </a:rPr>
              <a:t> </a:t>
            </a:r>
            <a:endParaRPr lang="en-CA" sz="1800" dirty="0">
              <a:effectLst/>
              <a:latin typeface="Times New Roman" panose="02020603050405020304" pitchFamily="18" charset="0"/>
              <a:ea typeface="Times New Roman" panose="02020603050405020304" pitchFamily="18" charset="0"/>
            </a:endParaRPr>
          </a:p>
          <a:p>
            <a:pPr indent="457200" fontAlgn="base"/>
            <a:r>
              <a:rPr lang="en-CA" sz="1800" b="1" dirty="0">
                <a:effectLst/>
                <a:latin typeface="Calibri" panose="020F0502020204030204" pitchFamily="34" charset="0"/>
                <a:ea typeface="Times New Roman" panose="02020603050405020304" pitchFamily="18" charset="0"/>
              </a:rPr>
              <a:t>Connection &amp; Therapeutic Access </a:t>
            </a:r>
            <a:endParaRPr lang="en-CA" sz="1800" dirty="0">
              <a:effectLst/>
              <a:latin typeface="Times New Roman" panose="02020603050405020304" pitchFamily="18" charset="0"/>
              <a:ea typeface="Times New Roman" panose="02020603050405020304" pitchFamily="18" charset="0"/>
            </a:endParaRPr>
          </a:p>
          <a:p>
            <a:pPr indent="457200" fontAlgn="base"/>
            <a:r>
              <a:rPr lang="en-CA" sz="1800" b="1" dirty="0">
                <a:effectLst/>
                <a:latin typeface="Calibri" panose="020F0502020204030204" pitchFamily="34" charset="0"/>
                <a:ea typeface="Times New Roman" panose="02020603050405020304" pitchFamily="18" charset="0"/>
              </a:rPr>
              <a:t> </a:t>
            </a:r>
            <a:endParaRPr lang="en-CA" sz="1800" dirty="0">
              <a:effectLst/>
              <a:latin typeface="Times New Roman" panose="02020603050405020304" pitchFamily="18" charset="0"/>
              <a:ea typeface="Times New Roman" panose="02020603050405020304" pitchFamily="18" charset="0"/>
            </a:endParaRPr>
          </a:p>
          <a:p>
            <a:pPr indent="457200" fontAlgn="base"/>
            <a:r>
              <a:rPr lang="en-CA" sz="1800" dirty="0">
                <a:effectLst/>
                <a:latin typeface="Calibri" panose="020F0502020204030204" pitchFamily="34" charset="0"/>
                <a:ea typeface="Times New Roman" panose="02020603050405020304" pitchFamily="18" charset="0"/>
              </a:rPr>
              <a:t>In addition to the above this service provides</a:t>
            </a:r>
            <a:endParaRPr lang="en-CA" sz="1800" dirty="0">
              <a:effectLst/>
              <a:latin typeface="Times New Roman" panose="02020603050405020304" pitchFamily="18" charset="0"/>
              <a:ea typeface="Times New Roman" panose="02020603050405020304" pitchFamily="18" charset="0"/>
            </a:endParaRPr>
          </a:p>
          <a:p>
            <a:pPr indent="457200" fontAlgn="base"/>
            <a:r>
              <a:rPr lang="en-CA" sz="1800" dirty="0">
                <a:effectLst/>
                <a:latin typeface="Calibri" panose="020F0502020204030204" pitchFamily="34" charset="0"/>
                <a:ea typeface="Times New Roman" panose="02020603050405020304" pitchFamily="18" charset="0"/>
              </a:rPr>
              <a:t> </a:t>
            </a:r>
            <a:endParaRPr lang="en-CA" sz="1800"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en-CA" sz="1800" dirty="0">
                <a:effectLst/>
                <a:latin typeface="Calibri" panose="020F0502020204030204" pitchFamily="34" charset="0"/>
                <a:ea typeface="Times New Roman" panose="02020603050405020304" pitchFamily="18" charset="0"/>
              </a:rPr>
              <a:t>Provides coaching, modeling, and education in order to assist parents to strengthen their parenting knowledge and abilities, learn healthy communication skills, understand and meet their children’s needs, strengthen their relationship with their children, and understand the reasons why visitation requires supervision.  </a:t>
            </a:r>
            <a:endParaRPr lang="en-CA" sz="1800" dirty="0">
              <a:effectLst/>
              <a:latin typeface="Times New Roman" panose="02020603050405020304" pitchFamily="18" charset="0"/>
              <a:ea typeface="Times New Roman" panose="02020603050405020304" pitchFamily="18" charset="0"/>
            </a:endParaRPr>
          </a:p>
          <a:p>
            <a:pPr marL="342900" lvl="0" indent="-342900" fontAlgn="base">
              <a:buFont typeface="Symbol" panose="05050102010706020507" pitchFamily="18" charset="2"/>
              <a:buChar char=""/>
            </a:pPr>
            <a:r>
              <a:rPr lang="en-CA" sz="1800" dirty="0">
                <a:effectLst/>
                <a:latin typeface="Calibri" panose="020F0502020204030204" pitchFamily="34" charset="0"/>
                <a:ea typeface="Times New Roman" panose="02020603050405020304" pitchFamily="18" charset="0"/>
              </a:rPr>
              <a:t>Supports and promotes relationship maintenance and expansion between the child and parent. </a:t>
            </a:r>
            <a:endParaRPr lang="en-CA" sz="1800" dirty="0">
              <a:effectLst/>
              <a:latin typeface="Times New Roman" panose="02020603050405020304" pitchFamily="18" charset="0"/>
              <a:ea typeface="Times New Roman" panose="02020603050405020304" pitchFamily="18" charset="0"/>
            </a:endParaRPr>
          </a:p>
          <a:p>
            <a:pPr marL="685800" fontAlgn="base"/>
            <a:r>
              <a:rPr lang="en-CA" sz="1800" dirty="0">
                <a:effectLst/>
                <a:latin typeface="Calibri" panose="020F0502020204030204" pitchFamily="34" charset="0"/>
                <a:ea typeface="Times New Roman" panose="02020603050405020304" pitchFamily="18" charset="0"/>
              </a:rPr>
              <a:t> </a:t>
            </a:r>
            <a:endParaRPr lang="en-CA" sz="1800" dirty="0">
              <a:effectLst/>
              <a:latin typeface="Times New Roman" panose="02020603050405020304" pitchFamily="18" charset="0"/>
              <a:ea typeface="Times New Roman" panose="02020603050405020304" pitchFamily="18" charset="0"/>
            </a:endParaRPr>
          </a:p>
          <a:p>
            <a:pPr>
              <a:lnSpc>
                <a:spcPct val="107000"/>
              </a:lnSpc>
              <a:spcAft>
                <a:spcPts val="800"/>
              </a:spcAft>
            </a:pPr>
            <a:endParaRPr lang="en-CA" sz="3200" kern="100" dirty="0">
              <a:effectLst/>
              <a:latin typeface="Segoe UI 4" panose="020B0802040204020203" charset="0"/>
              <a:ea typeface="Calibri" panose="020F0502020204030204" pitchFamily="34" charset="0"/>
              <a:cs typeface="Segoe UI 4" panose="020B0802040204020203" charset="0"/>
            </a:endParaRPr>
          </a:p>
        </p:txBody>
      </p:sp>
    </p:spTree>
    <p:extLst>
      <p:ext uri="{BB962C8B-B14F-4D97-AF65-F5344CB8AC3E}">
        <p14:creationId xmlns:p14="http://schemas.microsoft.com/office/powerpoint/2010/main" val="4033313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5A294FB-85F5-915D-A3E2-04CF2CF123B2}"/>
              </a:ext>
            </a:extLst>
          </p:cNvPr>
          <p:cNvSpPr txBox="1"/>
          <p:nvPr/>
        </p:nvSpPr>
        <p:spPr>
          <a:xfrm>
            <a:off x="-10510" y="304800"/>
            <a:ext cx="9753600" cy="6408165"/>
          </a:xfrm>
          <a:prstGeom prst="rect">
            <a:avLst/>
          </a:prstGeom>
          <a:noFill/>
        </p:spPr>
        <p:txBody>
          <a:bodyPr wrap="square">
            <a:spAutoFit/>
          </a:bodyPr>
          <a:lstStyle/>
          <a:p>
            <a:pPr algn="ctr">
              <a:lnSpc>
                <a:spcPct val="107000"/>
              </a:lnSpc>
              <a:spcAft>
                <a:spcPts val="800"/>
              </a:spcAft>
            </a:pPr>
            <a:r>
              <a:rPr lang="en-CA" sz="1800" b="1" kern="100" dirty="0">
                <a:effectLst/>
                <a:latin typeface="Calibri" panose="020F0502020204030204" pitchFamily="34" charset="0"/>
                <a:ea typeface="Calibri" panose="020F0502020204030204" pitchFamily="34" charset="0"/>
                <a:cs typeface="Calibri" panose="020F0502020204030204" pitchFamily="34" charset="0"/>
              </a:rPr>
              <a:t>Supervised Access Service Delivery Flow Chart</a:t>
            </a:r>
            <a:endParaRPr lang="en-CA"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CA" sz="1800" b="1" kern="100" dirty="0">
                <a:effectLst/>
                <a:latin typeface="Calibri" panose="020F0502020204030204" pitchFamily="34" charset="0"/>
                <a:ea typeface="Calibri" panose="020F0502020204030204" pitchFamily="34" charset="0"/>
                <a:cs typeface="Calibri" panose="020F0502020204030204" pitchFamily="34" charset="0"/>
              </a:rPr>
              <a:t> </a:t>
            </a:r>
            <a:endParaRPr lang="en-CA"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CA" sz="1800" kern="100" dirty="0">
                <a:effectLst/>
                <a:latin typeface="Calibri" panose="020F0502020204030204" pitchFamily="34" charset="0"/>
                <a:ea typeface="Calibri" panose="020F0502020204030204" pitchFamily="34" charset="0"/>
                <a:cs typeface="Calibri" panose="020F0502020204030204" pitchFamily="34" charset="0"/>
              </a:rPr>
              <a:t>Social worker completes updated referral form (South referrals set to FSGV and North referrals to WFC)  and social worker notifies parent and caregiver that WFC will connect to set up visits.</a:t>
            </a:r>
            <a:endParaRPr lang="en-CA"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CA" sz="1800" b="1" kern="100" dirty="0">
                <a:effectLst/>
                <a:latin typeface="Cambria Math" panose="02040503050406030204" pitchFamily="18" charset="0"/>
                <a:ea typeface="Calibri" panose="020F0502020204030204" pitchFamily="34" charset="0"/>
                <a:cs typeface="Cambria Math" panose="02040503050406030204" pitchFamily="18" charset="0"/>
              </a:rPr>
              <a:t>⇓</a:t>
            </a:r>
            <a:endParaRPr lang="en-CA"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CA" sz="1800" kern="100" dirty="0">
                <a:effectLst/>
                <a:latin typeface="Calibri" panose="020F0502020204030204" pitchFamily="34" charset="0"/>
                <a:ea typeface="Calibri" panose="020F0502020204030204" pitchFamily="34" charset="0"/>
                <a:cs typeface="Calibri" panose="020F0502020204030204" pitchFamily="34" charset="0"/>
              </a:rPr>
              <a:t>SVA team will acknowledge receipt, read information and ask for clarity if there is anything that isn’t clear. SVA Co Ordinator will connect with caregiver and parents to arrange supervised access and set up visit schedule. </a:t>
            </a:r>
            <a:endParaRPr lang="en-CA"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CA" sz="1800" b="1" kern="100" dirty="0">
                <a:effectLst/>
                <a:latin typeface="Cambria Math" panose="02040503050406030204" pitchFamily="18" charset="0"/>
                <a:ea typeface="Calibri" panose="020F0502020204030204" pitchFamily="34" charset="0"/>
                <a:cs typeface="Cambria Math" panose="02040503050406030204" pitchFamily="18" charset="0"/>
              </a:rPr>
              <a:t>⇓</a:t>
            </a:r>
            <a:endParaRPr lang="en-CA"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CA" sz="1800" kern="100" dirty="0">
                <a:effectLst/>
                <a:latin typeface="Calibri" panose="020F0502020204030204" pitchFamily="34" charset="0"/>
                <a:ea typeface="Calibri" panose="020F0502020204030204" pitchFamily="34" charset="0"/>
                <a:cs typeface="Calibri" panose="020F0502020204030204" pitchFamily="34" charset="0"/>
              </a:rPr>
              <a:t>SVA Co Ordinator will notify Social worker of the visit schedule and transportation arrangements and confirm with all parties</a:t>
            </a:r>
            <a:endParaRPr lang="en-CA"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CA" sz="1800" b="1" kern="100" dirty="0">
                <a:effectLst/>
                <a:latin typeface="Cambria Math" panose="02040503050406030204" pitchFamily="18" charset="0"/>
                <a:ea typeface="Calibri" panose="020F0502020204030204" pitchFamily="34" charset="0"/>
                <a:cs typeface="Cambria Math" panose="02040503050406030204" pitchFamily="18" charset="0"/>
              </a:rPr>
              <a:t>⇓</a:t>
            </a:r>
            <a:endParaRPr lang="en-CA"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CA" sz="1800" kern="100" dirty="0">
                <a:effectLst/>
                <a:latin typeface="Calibri" panose="020F0502020204030204" pitchFamily="34" charset="0"/>
                <a:ea typeface="Calibri" panose="020F0502020204030204" pitchFamily="34" charset="0"/>
                <a:cs typeface="Calibri" panose="020F0502020204030204" pitchFamily="34" charset="0"/>
              </a:rPr>
              <a:t>If there is possibility of reunification and an FC is attached the file will automatically be placed in the Connections and Therapeutic Access Stream. In this case after the initial visit the FC and parent will determine the goals for service and provide these to social worker for approval. Once approved these will be incorporated into the CTA reporting and visits.</a:t>
            </a:r>
          </a:p>
          <a:p>
            <a:pPr algn="ctr">
              <a:lnSpc>
                <a:spcPct val="107000"/>
              </a:lnSpc>
              <a:spcAft>
                <a:spcPts val="800"/>
              </a:spcAft>
            </a:pPr>
            <a:r>
              <a:rPr lang="en-CA" sz="1800" b="1" kern="100" dirty="0">
                <a:effectLst/>
                <a:latin typeface="Cambria Math" panose="02040503050406030204" pitchFamily="18" charset="0"/>
                <a:ea typeface="Calibri" panose="020F0502020204030204" pitchFamily="34" charset="0"/>
                <a:cs typeface="Cambria Math" panose="02040503050406030204" pitchFamily="18" charset="0"/>
              </a:rPr>
              <a:t>⇓</a:t>
            </a: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en-CA"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6378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B31659-DB7F-9D92-0C8C-B6885BB9EB8D}"/>
              </a:ext>
            </a:extLst>
          </p:cNvPr>
          <p:cNvSpPr txBox="1"/>
          <p:nvPr/>
        </p:nvSpPr>
        <p:spPr>
          <a:xfrm>
            <a:off x="381000" y="381000"/>
            <a:ext cx="8458200" cy="5145383"/>
          </a:xfrm>
          <a:prstGeom prst="rect">
            <a:avLst/>
          </a:prstGeom>
          <a:noFill/>
        </p:spPr>
        <p:txBody>
          <a:bodyPr wrap="square">
            <a:spAutoFit/>
          </a:bodyPr>
          <a:lstStyle/>
          <a:p>
            <a:pPr algn="ctr">
              <a:lnSpc>
                <a:spcPct val="107000"/>
              </a:lnSpc>
              <a:spcAft>
                <a:spcPts val="800"/>
              </a:spcAft>
            </a:pPr>
            <a:r>
              <a:rPr lang="en-CA" sz="1800" b="1" kern="100" dirty="0">
                <a:effectLst/>
                <a:latin typeface="Cambria Math" panose="02040503050406030204" pitchFamily="18" charset="0"/>
                <a:ea typeface="Calibri" panose="020F0502020204030204" pitchFamily="34" charset="0"/>
                <a:cs typeface="Cambria Math" panose="02040503050406030204" pitchFamily="18" charset="0"/>
              </a:rPr>
              <a:t>⇓</a:t>
            </a: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CA" sz="1800" kern="100" dirty="0">
                <a:effectLst/>
                <a:latin typeface="Calibri" panose="020F0502020204030204" pitchFamily="34" charset="0"/>
                <a:ea typeface="Calibri" panose="020F0502020204030204" pitchFamily="34" charset="0"/>
                <a:cs typeface="Calibri" panose="020F0502020204030204" pitchFamily="34" charset="0"/>
              </a:rPr>
              <a:t>Any changes to visit schedule will be coordinated through the SVA team and social worker will be notified.</a:t>
            </a: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CA" sz="1800" b="1" kern="100" dirty="0">
                <a:effectLst/>
                <a:latin typeface="Cambria Math" panose="02040503050406030204" pitchFamily="18" charset="0"/>
                <a:ea typeface="Calibri" panose="020F0502020204030204" pitchFamily="34" charset="0"/>
                <a:cs typeface="Cambria Math" panose="02040503050406030204" pitchFamily="18" charset="0"/>
              </a:rPr>
              <a:t>⇓</a:t>
            </a: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CA" sz="1800" kern="100" dirty="0">
                <a:effectLst/>
                <a:latin typeface="Calibri" panose="020F0502020204030204" pitchFamily="34" charset="0"/>
                <a:ea typeface="Calibri" panose="020F0502020204030204" pitchFamily="34" charset="0"/>
                <a:cs typeface="Calibri" panose="020F0502020204030204" pitchFamily="34" charset="0"/>
              </a:rPr>
              <a:t>Social worker’s approval will be required for any changes to visit which are not approved in the initial referral form.</a:t>
            </a: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CA" sz="1800" b="1" kern="100" dirty="0">
                <a:effectLst/>
                <a:latin typeface="Cambria Math" panose="02040503050406030204" pitchFamily="18" charset="0"/>
                <a:ea typeface="Calibri" panose="020F0502020204030204" pitchFamily="34" charset="0"/>
                <a:cs typeface="Cambria Math" panose="02040503050406030204" pitchFamily="18" charset="0"/>
              </a:rPr>
              <a:t>⇓</a:t>
            </a: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CA" sz="1800" kern="100" dirty="0">
                <a:effectLst/>
                <a:latin typeface="Calibri" panose="020F0502020204030204" pitchFamily="34" charset="0"/>
                <a:ea typeface="Calibri" panose="020F0502020204030204" pitchFamily="34" charset="0"/>
                <a:cs typeface="Calibri" panose="020F0502020204030204" pitchFamily="34" charset="0"/>
              </a:rPr>
              <a:t>Succinct, concise reports will be provided and sent to the social worker via the FC where there is one. </a:t>
            </a: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CA" sz="1800" b="1" kern="100" dirty="0">
                <a:effectLst/>
                <a:latin typeface="Cambria Math" panose="02040503050406030204" pitchFamily="18" charset="0"/>
                <a:ea typeface="Calibri" panose="020F0502020204030204" pitchFamily="34" charset="0"/>
                <a:cs typeface="Cambria Math" panose="02040503050406030204" pitchFamily="18" charset="0"/>
              </a:rPr>
              <a:t>⇓</a:t>
            </a: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CA" sz="1800" kern="100" dirty="0">
                <a:effectLst/>
                <a:latin typeface="Calibri" panose="020F0502020204030204" pitchFamily="34" charset="0"/>
                <a:ea typeface="Calibri" panose="020F0502020204030204" pitchFamily="34" charset="0"/>
                <a:cs typeface="Calibri" panose="020F0502020204030204" pitchFamily="34" charset="0"/>
              </a:rPr>
              <a:t>The social worker will determine whether the frequency of visits or supervision level is to be changed. They will also determine when supervised access is no longer required.</a:t>
            </a: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CA" sz="1800" kern="100" dirty="0">
                <a:effectLst/>
                <a:latin typeface="Calibri" panose="020F0502020204030204" pitchFamily="34" charset="0"/>
                <a:ea typeface="Calibri" panose="020F0502020204030204" pitchFamily="34" charset="0"/>
                <a:cs typeface="Calibri" panose="020F0502020204030204" pitchFamily="34" charset="0"/>
              </a:rPr>
              <a:t> </a:t>
            </a: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150"/>
              </a:spcAft>
            </a:pPr>
            <a:endParaRPr lang="en-CA" sz="1800" dirty="0">
              <a:solidFill>
                <a:srgbClr val="0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269712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025629" y="-146240"/>
            <a:ext cx="5003800" cy="7461440"/>
            <a:chOff x="0" y="0"/>
            <a:chExt cx="3173706" cy="4732487"/>
          </a:xfrm>
        </p:grpSpPr>
        <p:sp>
          <p:nvSpPr>
            <p:cNvPr id="3" name="Freeform 3"/>
            <p:cNvSpPr/>
            <p:nvPr/>
          </p:nvSpPr>
          <p:spPr>
            <a:xfrm>
              <a:off x="0" y="0"/>
              <a:ext cx="3173706" cy="4732487"/>
            </a:xfrm>
            <a:custGeom>
              <a:avLst/>
              <a:gdLst/>
              <a:ahLst/>
              <a:cxnLst/>
              <a:rect l="l" t="t" r="r" b="b"/>
              <a:pathLst>
                <a:path w="3173706" h="4732487">
                  <a:moveTo>
                    <a:pt x="0" y="0"/>
                  </a:moveTo>
                  <a:lnTo>
                    <a:pt x="3173706" y="0"/>
                  </a:lnTo>
                  <a:lnTo>
                    <a:pt x="3173706" y="4732487"/>
                  </a:lnTo>
                  <a:lnTo>
                    <a:pt x="0" y="4732487"/>
                  </a:lnTo>
                  <a:close/>
                </a:path>
              </a:pathLst>
            </a:custGeom>
            <a:solidFill>
              <a:srgbClr val="049DD5"/>
            </a:solidFill>
          </p:spPr>
          <p:txBody>
            <a:bodyPr/>
            <a:lstStyle/>
            <a:p>
              <a:endParaRPr lang="en-CA"/>
            </a:p>
          </p:txBody>
        </p:sp>
      </p:grpSp>
      <p:sp>
        <p:nvSpPr>
          <p:cNvPr id="4" name="TextBox 4"/>
          <p:cNvSpPr txBox="1"/>
          <p:nvPr/>
        </p:nvSpPr>
        <p:spPr>
          <a:xfrm>
            <a:off x="2536516" y="1744218"/>
            <a:ext cx="2189792" cy="687936"/>
          </a:xfrm>
          <a:prstGeom prst="rect">
            <a:avLst/>
          </a:prstGeom>
        </p:spPr>
        <p:txBody>
          <a:bodyPr lIns="0" tIns="0" rIns="0" bIns="0" rtlCol="0" anchor="t">
            <a:spAutoFit/>
          </a:bodyPr>
          <a:lstStyle/>
          <a:p>
            <a:pPr algn="ctr">
              <a:lnSpc>
                <a:spcPts val="5657"/>
              </a:lnSpc>
            </a:pPr>
            <a:r>
              <a:rPr lang="en-US" sz="4040">
                <a:solidFill>
                  <a:srgbClr val="F7991D"/>
                </a:solidFill>
                <a:latin typeface="Segoe UI 4"/>
                <a:ea typeface="Segoe UI 4"/>
                <a:cs typeface="Segoe UI 4"/>
                <a:sym typeface="Segoe UI 4"/>
              </a:rPr>
              <a:t>MISSION</a:t>
            </a:r>
          </a:p>
        </p:txBody>
      </p:sp>
      <p:sp>
        <p:nvSpPr>
          <p:cNvPr id="5" name="TextBox 5"/>
          <p:cNvSpPr txBox="1"/>
          <p:nvPr/>
        </p:nvSpPr>
        <p:spPr>
          <a:xfrm>
            <a:off x="5240651" y="1744218"/>
            <a:ext cx="2078170" cy="687936"/>
          </a:xfrm>
          <a:prstGeom prst="rect">
            <a:avLst/>
          </a:prstGeom>
        </p:spPr>
        <p:txBody>
          <a:bodyPr lIns="0" tIns="0" rIns="0" bIns="0" rtlCol="0" anchor="t">
            <a:spAutoFit/>
          </a:bodyPr>
          <a:lstStyle/>
          <a:p>
            <a:pPr algn="ctr">
              <a:lnSpc>
                <a:spcPts val="5657"/>
              </a:lnSpc>
            </a:pPr>
            <a:r>
              <a:rPr lang="en-US" sz="4040">
                <a:solidFill>
                  <a:srgbClr val="FFFFFF"/>
                </a:solidFill>
                <a:latin typeface="Segoe UI 4"/>
                <a:ea typeface="Segoe UI 4"/>
                <a:cs typeface="Segoe UI 4"/>
                <a:sym typeface="Segoe UI 4"/>
              </a:rPr>
              <a:t>VISION</a:t>
            </a:r>
          </a:p>
        </p:txBody>
      </p:sp>
      <p:sp>
        <p:nvSpPr>
          <p:cNvPr id="6" name="TextBox 6"/>
          <p:cNvSpPr txBox="1"/>
          <p:nvPr/>
        </p:nvSpPr>
        <p:spPr>
          <a:xfrm>
            <a:off x="1132120" y="2619063"/>
            <a:ext cx="3624668" cy="1213158"/>
          </a:xfrm>
          <a:prstGeom prst="rect">
            <a:avLst/>
          </a:prstGeom>
        </p:spPr>
        <p:txBody>
          <a:bodyPr lIns="0" tIns="0" rIns="0" bIns="0" rtlCol="0" anchor="t">
            <a:spAutoFit/>
          </a:bodyPr>
          <a:lstStyle/>
          <a:p>
            <a:pPr algn="r">
              <a:lnSpc>
                <a:spcPts val="2433"/>
              </a:lnSpc>
              <a:spcBef>
                <a:spcPct val="0"/>
              </a:spcBef>
            </a:pPr>
            <a:r>
              <a:rPr lang="en-US" sz="1737" spc="86">
                <a:solidFill>
                  <a:srgbClr val="4F5055"/>
                </a:solidFill>
                <a:latin typeface="Segoe UI 5"/>
                <a:ea typeface="Segoe UI 5"/>
                <a:cs typeface="Segoe UI 5"/>
                <a:sym typeface="Segoe UI 5"/>
              </a:rPr>
              <a:t>Westcoast Family Centres Society strengthens relationships between children and families and between families and their communities.</a:t>
            </a:r>
          </a:p>
        </p:txBody>
      </p:sp>
      <p:sp>
        <p:nvSpPr>
          <p:cNvPr id="7" name="TextBox 7"/>
          <p:cNvSpPr txBox="1"/>
          <p:nvPr/>
        </p:nvSpPr>
        <p:spPr>
          <a:xfrm>
            <a:off x="5271131" y="2619063"/>
            <a:ext cx="3319868" cy="908358"/>
          </a:xfrm>
          <a:prstGeom prst="rect">
            <a:avLst/>
          </a:prstGeom>
        </p:spPr>
        <p:txBody>
          <a:bodyPr lIns="0" tIns="0" rIns="0" bIns="0" rtlCol="0" anchor="t">
            <a:spAutoFit/>
          </a:bodyPr>
          <a:lstStyle/>
          <a:p>
            <a:pPr algn="l">
              <a:lnSpc>
                <a:spcPts val="2433"/>
              </a:lnSpc>
            </a:pPr>
            <a:r>
              <a:rPr lang="en-US" sz="1737" spc="86">
                <a:solidFill>
                  <a:srgbClr val="FFFFFF"/>
                </a:solidFill>
                <a:latin typeface="Segoe UI 5"/>
                <a:ea typeface="Segoe UI 5"/>
                <a:cs typeface="Segoe UI 5"/>
                <a:sym typeface="Segoe UI 5"/>
              </a:rPr>
              <a:t>All families reach their full potential.</a:t>
            </a:r>
          </a:p>
          <a:p>
            <a:pPr algn="l">
              <a:lnSpc>
                <a:spcPts val="2433"/>
              </a:lnSpc>
              <a:spcBef>
                <a:spcPct val="0"/>
              </a:spcBef>
            </a:pPr>
            <a:endParaRPr lang="en-US" sz="1737" spc="86">
              <a:solidFill>
                <a:srgbClr val="FFFFFF"/>
              </a:solidFill>
              <a:latin typeface="Segoe UI 5"/>
              <a:ea typeface="Segoe UI 5"/>
              <a:cs typeface="Segoe UI 5"/>
              <a:sym typeface="Segoe UI 5"/>
            </a:endParaRPr>
          </a:p>
        </p:txBody>
      </p:sp>
      <p:sp>
        <p:nvSpPr>
          <p:cNvPr id="8" name="Freeform 8"/>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517073" y="4198815"/>
            <a:ext cx="422009" cy="420475"/>
          </a:xfrm>
          <a:custGeom>
            <a:avLst/>
            <a:gdLst/>
            <a:ahLst/>
            <a:cxnLst/>
            <a:rect l="l" t="t" r="r" b="b"/>
            <a:pathLst>
              <a:path w="422009" h="420475">
                <a:moveTo>
                  <a:pt x="0" y="0"/>
                </a:moveTo>
                <a:lnTo>
                  <a:pt x="422009" y="0"/>
                </a:lnTo>
                <a:lnTo>
                  <a:pt x="422009" y="420474"/>
                </a:lnTo>
                <a:lnTo>
                  <a:pt x="0" y="42047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CA"/>
          </a:p>
        </p:txBody>
      </p:sp>
      <p:sp>
        <p:nvSpPr>
          <p:cNvPr id="3" name="Freeform 3"/>
          <p:cNvSpPr/>
          <p:nvPr/>
        </p:nvSpPr>
        <p:spPr>
          <a:xfrm>
            <a:off x="5517073" y="4763490"/>
            <a:ext cx="423045" cy="423045"/>
          </a:xfrm>
          <a:custGeom>
            <a:avLst/>
            <a:gdLst/>
            <a:ahLst/>
            <a:cxnLst/>
            <a:rect l="l" t="t" r="r" b="b"/>
            <a:pathLst>
              <a:path w="423045" h="423045">
                <a:moveTo>
                  <a:pt x="0" y="0"/>
                </a:moveTo>
                <a:lnTo>
                  <a:pt x="423045" y="0"/>
                </a:lnTo>
                <a:lnTo>
                  <a:pt x="423045" y="423045"/>
                </a:lnTo>
                <a:lnTo>
                  <a:pt x="0" y="42304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CA"/>
          </a:p>
        </p:txBody>
      </p:sp>
      <p:sp>
        <p:nvSpPr>
          <p:cNvPr id="4" name="Freeform 4"/>
          <p:cNvSpPr/>
          <p:nvPr/>
        </p:nvSpPr>
        <p:spPr>
          <a:xfrm>
            <a:off x="5540487" y="5282716"/>
            <a:ext cx="398596" cy="398596"/>
          </a:xfrm>
          <a:custGeom>
            <a:avLst/>
            <a:gdLst/>
            <a:ahLst/>
            <a:cxnLst/>
            <a:rect l="l" t="t" r="r" b="b"/>
            <a:pathLst>
              <a:path w="398596" h="398596">
                <a:moveTo>
                  <a:pt x="0" y="0"/>
                </a:moveTo>
                <a:lnTo>
                  <a:pt x="398595" y="0"/>
                </a:lnTo>
                <a:lnTo>
                  <a:pt x="398595" y="398595"/>
                </a:lnTo>
                <a:lnTo>
                  <a:pt x="0" y="3985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a:p>
        </p:txBody>
      </p:sp>
      <p:sp>
        <p:nvSpPr>
          <p:cNvPr id="5" name="TextBox 5"/>
          <p:cNvSpPr txBox="1"/>
          <p:nvPr/>
        </p:nvSpPr>
        <p:spPr>
          <a:xfrm>
            <a:off x="5517073" y="1063325"/>
            <a:ext cx="2991426" cy="728118"/>
          </a:xfrm>
          <a:prstGeom prst="rect">
            <a:avLst/>
          </a:prstGeom>
        </p:spPr>
        <p:txBody>
          <a:bodyPr lIns="0" tIns="0" rIns="0" bIns="0" rtlCol="0" anchor="t">
            <a:spAutoFit/>
          </a:bodyPr>
          <a:lstStyle/>
          <a:p>
            <a:pPr algn="just">
              <a:lnSpc>
                <a:spcPts val="6067"/>
              </a:lnSpc>
            </a:pPr>
            <a:r>
              <a:rPr lang="en-US" sz="4333">
                <a:solidFill>
                  <a:srgbClr val="049DD5"/>
                </a:solidFill>
                <a:latin typeface="Segoe UI 3"/>
                <a:ea typeface="Segoe UI 3"/>
                <a:cs typeface="Segoe UI 3"/>
                <a:sym typeface="Segoe UI 3"/>
              </a:rPr>
              <a:t>CONTACT</a:t>
            </a:r>
          </a:p>
        </p:txBody>
      </p:sp>
      <p:sp>
        <p:nvSpPr>
          <p:cNvPr id="6" name="TextBox 6"/>
          <p:cNvSpPr txBox="1"/>
          <p:nvPr/>
        </p:nvSpPr>
        <p:spPr>
          <a:xfrm>
            <a:off x="5517073" y="1427540"/>
            <a:ext cx="1710185" cy="1145520"/>
          </a:xfrm>
          <a:prstGeom prst="rect">
            <a:avLst/>
          </a:prstGeom>
        </p:spPr>
        <p:txBody>
          <a:bodyPr lIns="0" tIns="0" rIns="0" bIns="0" rtlCol="0" anchor="t">
            <a:spAutoFit/>
          </a:bodyPr>
          <a:lstStyle/>
          <a:p>
            <a:pPr algn="just">
              <a:lnSpc>
                <a:spcPts val="9311"/>
              </a:lnSpc>
            </a:pPr>
            <a:r>
              <a:rPr lang="en-US" sz="6650">
                <a:solidFill>
                  <a:srgbClr val="F7991D"/>
                </a:solidFill>
                <a:latin typeface="Segoe UI 3"/>
                <a:ea typeface="Segoe UI 3"/>
                <a:cs typeface="Segoe UI 3"/>
                <a:sym typeface="Segoe UI 3"/>
              </a:rPr>
              <a:t>US</a:t>
            </a:r>
          </a:p>
        </p:txBody>
      </p:sp>
      <p:sp>
        <p:nvSpPr>
          <p:cNvPr id="7" name="TextBox 7"/>
          <p:cNvSpPr txBox="1"/>
          <p:nvPr/>
        </p:nvSpPr>
        <p:spPr>
          <a:xfrm>
            <a:off x="5517073" y="2782610"/>
            <a:ext cx="1082411" cy="338100"/>
          </a:xfrm>
          <a:prstGeom prst="rect">
            <a:avLst/>
          </a:prstGeom>
        </p:spPr>
        <p:txBody>
          <a:bodyPr lIns="0" tIns="0" rIns="0" bIns="0" rtlCol="0" anchor="t">
            <a:spAutoFit/>
          </a:bodyPr>
          <a:lstStyle/>
          <a:p>
            <a:pPr algn="just">
              <a:lnSpc>
                <a:spcPts val="2889"/>
              </a:lnSpc>
            </a:pPr>
            <a:r>
              <a:rPr lang="en-US" sz="2063" spc="84" dirty="0">
                <a:solidFill>
                  <a:srgbClr val="1F1E28"/>
                </a:solidFill>
                <a:latin typeface="Segoe UI 4" panose="020B0802040204020203" charset="0"/>
                <a:ea typeface="Open Sans Bold"/>
                <a:cs typeface="Segoe UI 4" panose="020B0802040204020203" charset="0"/>
                <a:sym typeface="Open Sans Bold"/>
              </a:rPr>
              <a:t>Phone</a:t>
            </a:r>
          </a:p>
        </p:txBody>
      </p:sp>
      <p:sp>
        <p:nvSpPr>
          <p:cNvPr id="8" name="TextBox 8"/>
          <p:cNvSpPr txBox="1"/>
          <p:nvPr/>
        </p:nvSpPr>
        <p:spPr>
          <a:xfrm>
            <a:off x="5517073" y="3316410"/>
            <a:ext cx="1495713" cy="338100"/>
          </a:xfrm>
          <a:prstGeom prst="rect">
            <a:avLst/>
          </a:prstGeom>
        </p:spPr>
        <p:txBody>
          <a:bodyPr lIns="0" tIns="0" rIns="0" bIns="0" rtlCol="0" anchor="t">
            <a:spAutoFit/>
          </a:bodyPr>
          <a:lstStyle/>
          <a:p>
            <a:pPr algn="just">
              <a:lnSpc>
                <a:spcPts val="2889"/>
              </a:lnSpc>
            </a:pPr>
            <a:r>
              <a:rPr lang="en-US" sz="2063" spc="84" dirty="0">
                <a:solidFill>
                  <a:srgbClr val="000000"/>
                </a:solidFill>
                <a:latin typeface="Segoe UI 4" panose="020B0802040204020203" charset="0"/>
                <a:ea typeface="Open Sans Bold"/>
                <a:cs typeface="Segoe UI 4" panose="020B0802040204020203" charset="0"/>
                <a:sym typeface="Open Sans Bold"/>
              </a:rPr>
              <a:t>Website</a:t>
            </a:r>
          </a:p>
        </p:txBody>
      </p:sp>
      <p:sp>
        <p:nvSpPr>
          <p:cNvPr id="9" name="TextBox 9"/>
          <p:cNvSpPr txBox="1"/>
          <p:nvPr/>
        </p:nvSpPr>
        <p:spPr>
          <a:xfrm>
            <a:off x="6599484" y="2823421"/>
            <a:ext cx="2348656" cy="296627"/>
          </a:xfrm>
          <a:prstGeom prst="rect">
            <a:avLst/>
          </a:prstGeom>
        </p:spPr>
        <p:txBody>
          <a:bodyPr lIns="0" tIns="0" rIns="0" bIns="0" rtlCol="0" anchor="t">
            <a:spAutoFit/>
          </a:bodyPr>
          <a:lstStyle/>
          <a:p>
            <a:pPr algn="l">
              <a:lnSpc>
                <a:spcPts val="2549"/>
              </a:lnSpc>
              <a:spcBef>
                <a:spcPct val="0"/>
              </a:spcBef>
            </a:pPr>
            <a:r>
              <a:rPr lang="en-US" sz="1820" spc="74" dirty="0">
                <a:solidFill>
                  <a:srgbClr val="049DD5"/>
                </a:solidFill>
                <a:latin typeface="Segoe UI" panose="020B0502040204020203" pitchFamily="34" charset="0"/>
                <a:ea typeface="Open Sans"/>
                <a:cs typeface="Segoe UI" panose="020B0502040204020203" pitchFamily="34" charset="0"/>
                <a:sym typeface="Open Sans"/>
              </a:rPr>
              <a:t>604-254-5457</a:t>
            </a:r>
          </a:p>
        </p:txBody>
      </p:sp>
      <p:grpSp>
        <p:nvGrpSpPr>
          <p:cNvPr id="10" name="Group 10"/>
          <p:cNvGrpSpPr/>
          <p:nvPr/>
        </p:nvGrpSpPr>
        <p:grpSpPr>
          <a:xfrm>
            <a:off x="-440474" y="-80660"/>
            <a:ext cx="3080951" cy="7470341"/>
            <a:chOff x="0" y="0"/>
            <a:chExt cx="1561918" cy="3787161"/>
          </a:xfrm>
        </p:grpSpPr>
        <p:sp>
          <p:nvSpPr>
            <p:cNvPr id="11" name="Freeform 11"/>
            <p:cNvSpPr/>
            <p:nvPr/>
          </p:nvSpPr>
          <p:spPr>
            <a:xfrm>
              <a:off x="0" y="0"/>
              <a:ext cx="1561918" cy="3787161"/>
            </a:xfrm>
            <a:custGeom>
              <a:avLst/>
              <a:gdLst/>
              <a:ahLst/>
              <a:cxnLst/>
              <a:rect l="l" t="t" r="r" b="b"/>
              <a:pathLst>
                <a:path w="1561918" h="3787161">
                  <a:moveTo>
                    <a:pt x="0" y="0"/>
                  </a:moveTo>
                  <a:lnTo>
                    <a:pt x="1561918" y="0"/>
                  </a:lnTo>
                  <a:lnTo>
                    <a:pt x="1561918" y="3787161"/>
                  </a:lnTo>
                  <a:lnTo>
                    <a:pt x="0" y="3787161"/>
                  </a:lnTo>
                  <a:close/>
                </a:path>
              </a:pathLst>
            </a:custGeom>
            <a:solidFill>
              <a:srgbClr val="049DD5"/>
            </a:solidFill>
          </p:spPr>
          <p:txBody>
            <a:bodyPr/>
            <a:lstStyle/>
            <a:p>
              <a:endParaRPr lang="en-CA"/>
            </a:p>
          </p:txBody>
        </p:sp>
        <p:sp>
          <p:nvSpPr>
            <p:cNvPr id="12" name="TextBox 12"/>
            <p:cNvSpPr txBox="1"/>
            <p:nvPr/>
          </p:nvSpPr>
          <p:spPr>
            <a:xfrm>
              <a:off x="0" y="-19050"/>
              <a:ext cx="1561918" cy="3806211"/>
            </a:xfrm>
            <a:prstGeom prst="rect">
              <a:avLst/>
            </a:prstGeom>
          </p:spPr>
          <p:txBody>
            <a:bodyPr lIns="27093" tIns="27093" rIns="27093" bIns="27093" rtlCol="0" anchor="ctr"/>
            <a:lstStyle/>
            <a:p>
              <a:pPr algn="ctr">
                <a:lnSpc>
                  <a:spcPts val="1493"/>
                </a:lnSpc>
              </a:pPr>
              <a:endParaRPr/>
            </a:p>
          </p:txBody>
        </p:sp>
      </p:grpSp>
      <p:grpSp>
        <p:nvGrpSpPr>
          <p:cNvPr id="13" name="Group 13"/>
          <p:cNvGrpSpPr/>
          <p:nvPr/>
        </p:nvGrpSpPr>
        <p:grpSpPr>
          <a:xfrm>
            <a:off x="376998" y="1216727"/>
            <a:ext cx="4526958" cy="4881746"/>
            <a:chOff x="0" y="0"/>
            <a:chExt cx="6035944" cy="6508994"/>
          </a:xfrm>
        </p:grpSpPr>
        <p:pic>
          <p:nvPicPr>
            <p:cNvPr id="14" name="Picture 14"/>
            <p:cNvPicPr>
              <a:picLocks noChangeAspect="1"/>
            </p:cNvPicPr>
            <p:nvPr/>
          </p:nvPicPr>
          <p:blipFill>
            <a:blip r:embed="rId5"/>
            <a:srcRect l="21484" r="21484"/>
            <a:stretch>
              <a:fillRect/>
            </a:stretch>
          </p:blipFill>
          <p:spPr>
            <a:xfrm>
              <a:off x="0" y="0"/>
              <a:ext cx="6035944" cy="6508994"/>
            </a:xfrm>
            <a:prstGeom prst="rect">
              <a:avLst/>
            </a:prstGeom>
          </p:spPr>
        </p:pic>
      </p:grpSp>
      <p:sp>
        <p:nvSpPr>
          <p:cNvPr id="15" name="TextBox 15"/>
          <p:cNvSpPr txBox="1"/>
          <p:nvPr/>
        </p:nvSpPr>
        <p:spPr>
          <a:xfrm>
            <a:off x="6114369" y="4278925"/>
            <a:ext cx="3639231" cy="222753"/>
          </a:xfrm>
          <a:prstGeom prst="rect">
            <a:avLst/>
          </a:prstGeom>
        </p:spPr>
        <p:txBody>
          <a:bodyPr lIns="0" tIns="0" rIns="0" bIns="0" rtlCol="0" anchor="t">
            <a:spAutoFit/>
          </a:bodyPr>
          <a:lstStyle/>
          <a:p>
            <a:pPr algn="l">
              <a:lnSpc>
                <a:spcPts val="1930"/>
              </a:lnSpc>
              <a:spcBef>
                <a:spcPct val="0"/>
              </a:spcBef>
            </a:pPr>
            <a:r>
              <a:rPr lang="en-US" sz="1378" u="sng" spc="56" dirty="0" err="1">
                <a:solidFill>
                  <a:srgbClr val="000000"/>
                </a:solidFill>
                <a:latin typeface="Segoe UI" panose="020B0502040204020203" pitchFamily="34" charset="0"/>
                <a:ea typeface="Open Sans"/>
                <a:cs typeface="Segoe UI" panose="020B0502040204020203" pitchFamily="34" charset="0"/>
                <a:sym typeface="Open Sans"/>
                <a:hlinkClick r:id="rId6" tooltip="https://www.facebook.com/WestcoastFamilyCentres"/>
              </a:rPr>
              <a:t>WestcoastFamilyCentres</a:t>
            </a:r>
            <a:endParaRPr lang="en-US" sz="1378" u="sng" spc="56" dirty="0">
              <a:solidFill>
                <a:srgbClr val="000000"/>
              </a:solidFill>
              <a:latin typeface="Segoe UI" panose="020B0502040204020203" pitchFamily="34" charset="0"/>
              <a:ea typeface="Open Sans"/>
              <a:cs typeface="Segoe UI" panose="020B0502040204020203" pitchFamily="34" charset="0"/>
              <a:sym typeface="Open Sans"/>
              <a:hlinkClick r:id="rId6" tooltip="https://www.facebook.com/WestcoastFamilyCentres"/>
            </a:endParaRPr>
          </a:p>
        </p:txBody>
      </p:sp>
      <p:sp>
        <p:nvSpPr>
          <p:cNvPr id="16" name="TextBox 16"/>
          <p:cNvSpPr txBox="1"/>
          <p:nvPr/>
        </p:nvSpPr>
        <p:spPr>
          <a:xfrm>
            <a:off x="6114369" y="4844886"/>
            <a:ext cx="3639231" cy="222753"/>
          </a:xfrm>
          <a:prstGeom prst="rect">
            <a:avLst/>
          </a:prstGeom>
        </p:spPr>
        <p:txBody>
          <a:bodyPr lIns="0" tIns="0" rIns="0" bIns="0" rtlCol="0" anchor="t">
            <a:spAutoFit/>
          </a:bodyPr>
          <a:lstStyle/>
          <a:p>
            <a:pPr algn="l">
              <a:lnSpc>
                <a:spcPts val="1930"/>
              </a:lnSpc>
              <a:spcBef>
                <a:spcPct val="0"/>
              </a:spcBef>
            </a:pPr>
            <a:r>
              <a:rPr lang="en-US" sz="1378" u="sng" spc="56" dirty="0" err="1">
                <a:solidFill>
                  <a:srgbClr val="000000"/>
                </a:solidFill>
                <a:latin typeface="Segoe UI" panose="020B0502040204020203" pitchFamily="34" charset="0"/>
                <a:ea typeface="Open Sans"/>
                <a:cs typeface="Segoe UI" panose="020B0502040204020203" pitchFamily="34" charset="0"/>
                <a:sym typeface="Open Sans"/>
                <a:hlinkClick r:id="rId7" tooltip="https://www.instagram.com/westcoastfamctr/"/>
              </a:rPr>
              <a:t>westcoastfamctr</a:t>
            </a:r>
            <a:endParaRPr lang="en-US" sz="1378" u="sng" spc="56" dirty="0">
              <a:solidFill>
                <a:srgbClr val="000000"/>
              </a:solidFill>
              <a:latin typeface="Segoe UI" panose="020B0502040204020203" pitchFamily="34" charset="0"/>
              <a:ea typeface="Open Sans"/>
              <a:cs typeface="Segoe UI" panose="020B0502040204020203" pitchFamily="34" charset="0"/>
              <a:sym typeface="Open Sans"/>
              <a:hlinkClick r:id="rId7" tooltip="https://www.instagram.com/westcoastfamctr/"/>
            </a:endParaRPr>
          </a:p>
        </p:txBody>
      </p:sp>
      <p:sp>
        <p:nvSpPr>
          <p:cNvPr id="17" name="TextBox 17"/>
          <p:cNvSpPr txBox="1"/>
          <p:nvPr/>
        </p:nvSpPr>
        <p:spPr>
          <a:xfrm>
            <a:off x="6114369" y="5351887"/>
            <a:ext cx="3639231" cy="222753"/>
          </a:xfrm>
          <a:prstGeom prst="rect">
            <a:avLst/>
          </a:prstGeom>
        </p:spPr>
        <p:txBody>
          <a:bodyPr lIns="0" tIns="0" rIns="0" bIns="0" rtlCol="0" anchor="t">
            <a:spAutoFit/>
          </a:bodyPr>
          <a:lstStyle/>
          <a:p>
            <a:pPr algn="l">
              <a:lnSpc>
                <a:spcPts val="1930"/>
              </a:lnSpc>
              <a:spcBef>
                <a:spcPct val="0"/>
              </a:spcBef>
            </a:pPr>
            <a:r>
              <a:rPr lang="en-US" sz="1378" u="sng" spc="56" dirty="0">
                <a:solidFill>
                  <a:srgbClr val="000000"/>
                </a:solidFill>
                <a:latin typeface="Segoe UI" panose="020B0502040204020203" pitchFamily="34" charset="0"/>
                <a:ea typeface="Open Sans"/>
                <a:cs typeface="Segoe UI" panose="020B0502040204020203" pitchFamily="34" charset="0"/>
                <a:sym typeface="Open Sans"/>
                <a:hlinkClick r:id="rId8" tooltip="https://www.linkedin.com/company/3532740/admin/feed/posts/"/>
              </a:rPr>
              <a:t>Westcoast Family Centres Society</a:t>
            </a:r>
          </a:p>
        </p:txBody>
      </p:sp>
      <p:sp>
        <p:nvSpPr>
          <p:cNvPr id="18" name="TextBox 18"/>
          <p:cNvSpPr txBox="1"/>
          <p:nvPr/>
        </p:nvSpPr>
        <p:spPr>
          <a:xfrm>
            <a:off x="6797545" y="3367725"/>
            <a:ext cx="2479341" cy="246093"/>
          </a:xfrm>
          <a:prstGeom prst="rect">
            <a:avLst/>
          </a:prstGeom>
        </p:spPr>
        <p:txBody>
          <a:bodyPr lIns="0" tIns="0" rIns="0" bIns="0" rtlCol="0" anchor="t">
            <a:spAutoFit/>
          </a:bodyPr>
          <a:lstStyle/>
          <a:p>
            <a:pPr algn="ctr">
              <a:lnSpc>
                <a:spcPts val="2129"/>
              </a:lnSpc>
              <a:spcBef>
                <a:spcPct val="0"/>
              </a:spcBef>
            </a:pPr>
            <a:r>
              <a:rPr lang="en-US" sz="1520" u="sng" spc="62" dirty="0">
                <a:solidFill>
                  <a:srgbClr val="000000"/>
                </a:solidFill>
                <a:latin typeface="Segoe UI" panose="020B0502040204020203" pitchFamily="34" charset="0"/>
                <a:ea typeface="Open Sans"/>
                <a:cs typeface="Segoe UI" panose="020B0502040204020203" pitchFamily="34" charset="0"/>
                <a:sym typeface="Open Sans"/>
                <a:hlinkClick r:id="rId9" tooltip="https://www.westcoastfamily.org"/>
              </a:rPr>
              <a:t>www.westcoastfamily.org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089902147E9234084BEB5AE7E95F387" ma:contentTypeVersion="15" ma:contentTypeDescription="Create a new document." ma:contentTypeScope="" ma:versionID="334a3739d7151031ee6a5d5acea345c1">
  <xsd:schema xmlns:xsd="http://www.w3.org/2001/XMLSchema" xmlns:xs="http://www.w3.org/2001/XMLSchema" xmlns:p="http://schemas.microsoft.com/office/2006/metadata/properties" xmlns:ns2="7d74ec8a-4b89-4072-8740-0837a30a9f3a" xmlns:ns3="f69ae6bc-bb75-4cbe-8c3b-29b84c010f1d" targetNamespace="http://schemas.microsoft.com/office/2006/metadata/properties" ma:root="true" ma:fieldsID="2d997e3e5c9201d2499b200703596531" ns2:_="" ns3:_="">
    <xsd:import namespace="7d74ec8a-4b89-4072-8740-0837a30a9f3a"/>
    <xsd:import namespace="f69ae6bc-bb75-4cbe-8c3b-29b84c010f1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ServiceObjectDetectorVersions" minOccurs="0"/>
                <xsd:element ref="ns2:MediaServiceSearchPropertie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74ec8a-4b89-4072-8740-0837a30a9f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a6aa0adf-4bcd-4b64-bf61-483030f55b6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69ae6bc-bb75-4cbe-8c3b-29b84c010f1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d78bfc9-9423-4138-b10c-9d33067fb346}" ma:internalName="TaxCatchAll" ma:showField="CatchAllData" ma:web="f69ae6bc-bb75-4cbe-8c3b-29b84c010f1d">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69ae6bc-bb75-4cbe-8c3b-29b84c010f1d" xsi:nil="true"/>
    <lcf76f155ced4ddcb4097134ff3c332f xmlns="7d74ec8a-4b89-4072-8740-0837a30a9f3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0B6C098-80A9-4C13-8781-B8E5624F30EC}">
  <ds:schemaRefs>
    <ds:schemaRef ds:uri="http://schemas.microsoft.com/sharepoint/v3/contenttype/forms"/>
  </ds:schemaRefs>
</ds:datastoreItem>
</file>

<file path=customXml/itemProps2.xml><?xml version="1.0" encoding="utf-8"?>
<ds:datastoreItem xmlns:ds="http://schemas.openxmlformats.org/officeDocument/2006/customXml" ds:itemID="{6EDC6F29-D983-448E-B1A4-75E7FEC99E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74ec8a-4b89-4072-8740-0837a30a9f3a"/>
    <ds:schemaRef ds:uri="f69ae6bc-bb75-4cbe-8c3b-29b84c010f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8A7FA5D-DFEC-43DE-A426-B37CEC46EEB7}">
  <ds:schemaRefs>
    <ds:schemaRef ds:uri="http://schemas.microsoft.com/office/2006/metadata/properties"/>
    <ds:schemaRef ds:uri="http://schemas.microsoft.com/office/infopath/2007/PartnerControls"/>
    <ds:schemaRef ds:uri="f69ae6bc-bb75-4cbe-8c3b-29b84c010f1d"/>
    <ds:schemaRef ds:uri="7d74ec8a-4b89-4072-8740-0837a30a9f3a"/>
  </ds:schemaRefs>
</ds:datastoreItem>
</file>

<file path=docProps/app.xml><?xml version="1.0" encoding="utf-8"?>
<Properties xmlns="http://schemas.openxmlformats.org/officeDocument/2006/extended-properties" xmlns:vt="http://schemas.openxmlformats.org/officeDocument/2006/docPropsVTypes">
  <TotalTime>101</TotalTime>
  <Words>868</Words>
  <Application>Microsoft Office PowerPoint</Application>
  <PresentationFormat>Custom</PresentationFormat>
  <Paragraphs>69</Paragraphs>
  <Slides>9</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9</vt:i4>
      </vt:variant>
    </vt:vector>
  </HeadingPairs>
  <TitlesOfParts>
    <vt:vector size="23" baseType="lpstr">
      <vt:lpstr>Segoe UI 3</vt:lpstr>
      <vt:lpstr>Segoe UI 2</vt:lpstr>
      <vt:lpstr>Calibri</vt:lpstr>
      <vt:lpstr>Segoe UI 4</vt:lpstr>
      <vt:lpstr>Aptos</vt:lpstr>
      <vt:lpstr>Segoe UI</vt:lpstr>
      <vt:lpstr>Segoe UI 1</vt:lpstr>
      <vt:lpstr>Symbol</vt:lpstr>
      <vt:lpstr>Segoe UI 5</vt:lpstr>
      <vt:lpstr>Times New Roman</vt:lpstr>
      <vt:lpstr>Arial</vt:lpstr>
      <vt:lpstr>VAG Rounded Std</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WFC Powerpoint Template</dc:title>
  <dc:creator>Jill Summerwill</dc:creator>
  <cp:lastModifiedBy>Jill Summerwill</cp:lastModifiedBy>
  <cp:revision>6</cp:revision>
  <dcterms:created xsi:type="dcterms:W3CDTF">2006-08-16T00:00:00Z</dcterms:created>
  <dcterms:modified xsi:type="dcterms:W3CDTF">2026-05-11T19:01:54Z</dcterms:modified>
  <dc:identifier>DAFqPEFCEWE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0x010100B089902147E9234084BEB5AE7E95F387</vt:lpwstr>
  </property>
  <property fmtid="{D5CDD505-2E9C-101B-9397-08002B2CF9AE}" pid="3" name="MediaServiceImageTags">
    <vt:lpwstr/>
  </property>
</Properties>
</file>